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4" r:id="rId3"/>
    <p:sldMasterId id="2147483696" r:id="rId4"/>
    <p:sldMasterId id="2147483708" r:id="rId5"/>
  </p:sldMasterIdLst>
  <p:notesMasterIdLst>
    <p:notesMasterId r:id="rId26"/>
  </p:notesMasterIdLst>
  <p:sldIdLst>
    <p:sldId id="256" r:id="rId6"/>
    <p:sldId id="294" r:id="rId7"/>
    <p:sldId id="293" r:id="rId8"/>
    <p:sldId id="272" r:id="rId9"/>
    <p:sldId id="292" r:id="rId10"/>
    <p:sldId id="302" r:id="rId11"/>
    <p:sldId id="287" r:id="rId12"/>
    <p:sldId id="312" r:id="rId13"/>
    <p:sldId id="258" r:id="rId14"/>
    <p:sldId id="304" r:id="rId15"/>
    <p:sldId id="306" r:id="rId16"/>
    <p:sldId id="307" r:id="rId17"/>
    <p:sldId id="308" r:id="rId18"/>
    <p:sldId id="309" r:id="rId19"/>
    <p:sldId id="310" r:id="rId20"/>
    <p:sldId id="311" r:id="rId21"/>
    <p:sldId id="305" r:id="rId22"/>
    <p:sldId id="281" r:id="rId23"/>
    <p:sldId id="275" r:id="rId24"/>
    <p:sldId id="271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706" autoAdjust="0"/>
    <p:restoredTop sz="94849" autoAdjust="0"/>
  </p:normalViewPr>
  <p:slideViewPr>
    <p:cSldViewPr snapToGrid="0">
      <p:cViewPr varScale="1">
        <p:scale>
          <a:sx n="104" d="100"/>
          <a:sy n="104" d="100"/>
        </p:scale>
        <p:origin x="126" y="12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264" y="513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163E97-8BB2-0247-AFD4-ADC5E45209FD}" type="datetimeFigureOut">
              <a:rPr lang="en-US" smtClean="0"/>
              <a:t>6/9/2017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3CD8F0-41B6-A14E-A8B0-A04140173D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2000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3CD8F0-41B6-A14E-A8B0-A04140173DF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5197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3CD8F0-41B6-A14E-A8B0-A04140173DF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7905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3CD8F0-41B6-A14E-A8B0-A04140173DF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2087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3CD8F0-41B6-A14E-A8B0-A04140173DF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762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3CD8F0-41B6-A14E-A8B0-A04140173DF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6398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3CD8F0-41B6-A14E-A8B0-A04140173DF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0864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3CD8F0-41B6-A14E-A8B0-A04140173DF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2734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3CD8F0-41B6-A14E-A8B0-A04140173DF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949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3CD8F0-41B6-A14E-A8B0-A04140173DF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2384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BB670-7DF4-4FB2-85FC-3EF460354944}" type="datetimeFigureOut">
              <a:rPr lang="en-GB" smtClean="0"/>
              <a:pPr/>
              <a:t>09/06/2017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A7B02-9D7F-49FA-9224-4AA324E045F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8825908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BB670-7DF4-4FB2-85FC-3EF460354944}" type="datetimeFigureOut">
              <a:rPr lang="en-GB" smtClean="0"/>
              <a:pPr/>
              <a:t>09/06/2017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A7B02-9D7F-49FA-9224-4AA324E045F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2004148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BB670-7DF4-4FB2-85FC-3EF460354944}" type="datetimeFigureOut">
              <a:rPr lang="en-GB" smtClean="0"/>
              <a:pPr/>
              <a:t>09/06/2017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A7B02-9D7F-49FA-9224-4AA324E045F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5487340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54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E5596-AC81-457B-889A-D8887CD15CC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09/06/2017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5C39D-3686-42BA-8191-498BEE65A19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96953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E5596-AC81-457B-889A-D8887CD15CC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09/06/2017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5C39D-3686-42BA-8191-498BEE65A19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56496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29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E5596-AC81-457B-889A-D8887CD15CC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09/06/2017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5C39D-3686-42BA-8191-498BEE65A19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24894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E5596-AC81-457B-889A-D8887CD15CC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09/06/2017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5C39D-3686-42BA-8191-498BEE65A19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81073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86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86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E5596-AC81-457B-889A-D8887CD15CC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09/06/2017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5C39D-3686-42BA-8191-498BEE65A19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79465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E5596-AC81-457B-889A-D8887CD15CC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09/06/2017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5C39D-3686-42BA-8191-498BEE65A19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44798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E5596-AC81-457B-889A-D8887CD15CC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09/06/2017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5C39D-3686-42BA-8191-498BEE65A19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39241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79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E5596-AC81-457B-889A-D8887CD15CC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09/06/2017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5C39D-3686-42BA-8191-498BEE65A19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06155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BB670-7DF4-4FB2-85FC-3EF460354944}" type="datetimeFigureOut">
              <a:rPr lang="en-GB" smtClean="0"/>
              <a:pPr/>
              <a:t>09/06/2017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A7B02-9D7F-49FA-9224-4AA324E045F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423443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E5596-AC81-457B-889A-D8887CD15CC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09/06/2017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5C39D-3686-42BA-8191-498BEE65A19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5417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E5596-AC81-457B-889A-D8887CD15CC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09/06/2017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5C39D-3686-42BA-8191-498BEE65A19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76499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67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67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E5596-AC81-457B-889A-D8887CD15CC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09/06/2017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5C39D-3686-42BA-8191-498BEE65A19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1315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44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E5596-AC81-457B-889A-D8887CD15CC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09/06/2017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5C39D-3686-42BA-8191-498BEE65A19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307304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E5596-AC81-457B-889A-D8887CD15CC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09/06/2017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5C39D-3686-42BA-8191-498BEE65A19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919097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19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E5596-AC81-457B-889A-D8887CD15CC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09/06/2017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5C39D-3686-42BA-8191-498BEE65A19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417613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E5596-AC81-457B-889A-D8887CD15CC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09/06/2017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5C39D-3686-42BA-8191-498BEE65A19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0712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8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8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E5596-AC81-457B-889A-D8887CD15CC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09/06/2017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5C39D-3686-42BA-8191-498BEE65A19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097184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E5596-AC81-457B-889A-D8887CD15CC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09/06/2017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5C39D-3686-42BA-8191-498BEE65A19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229856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E5596-AC81-457B-889A-D8887CD15CC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09/06/2017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5C39D-3686-42BA-8191-498BEE65A19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77165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7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9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BB670-7DF4-4FB2-85FC-3EF460354944}" type="datetimeFigureOut">
              <a:rPr lang="en-GB" smtClean="0"/>
              <a:pPr/>
              <a:t>09/06/2017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A7B02-9D7F-49FA-9224-4AA324E045F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3239145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9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E5596-AC81-457B-889A-D8887CD15CC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09/06/2017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5C39D-3686-42BA-8191-498BEE65A19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825898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E5596-AC81-457B-889A-D8887CD15CC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09/06/2017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5C39D-3686-42BA-8191-498BEE65A19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187579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E5596-AC81-457B-889A-D8887CD15CC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09/06/2017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5C39D-3686-42BA-8191-498BEE65A19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684634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57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57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E5596-AC81-457B-889A-D8887CD15CC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09/06/2017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5C39D-3686-42BA-8191-498BEE65A19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354414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E5596-AC81-457B-889A-D8887CD15CC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09/06/2017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5C39D-3686-42BA-8191-498BEE65A19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330570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E5596-AC81-457B-889A-D8887CD15CC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09/06/2017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5C39D-3686-42BA-8191-498BEE65A19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0953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1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E5596-AC81-457B-889A-D8887CD15CC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09/06/2017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5C39D-3686-42BA-8191-498BEE65A19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750078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E5596-AC81-457B-889A-D8887CD15CC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09/06/2017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5C39D-3686-42BA-8191-498BEE65A19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289863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4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4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E5596-AC81-457B-889A-D8887CD15CC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09/06/2017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5C39D-3686-42BA-8191-498BEE65A19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35903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E5596-AC81-457B-889A-D8887CD15CC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09/06/2017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5C39D-3686-42BA-8191-498BEE65A19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03696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BB670-7DF4-4FB2-85FC-3EF460354944}" type="datetimeFigureOut">
              <a:rPr lang="en-GB" smtClean="0"/>
              <a:pPr/>
              <a:t>09/06/2017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A7B02-9D7F-49FA-9224-4AA324E045F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1277719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E5596-AC81-457B-889A-D8887CD15CC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09/06/2017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5C39D-3686-42BA-8191-498BEE65A19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633284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E5596-AC81-457B-889A-D8887CD15CC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09/06/2017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5C39D-3686-42BA-8191-498BEE65A19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64709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E5596-AC81-457B-889A-D8887CD15CC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09/06/2017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5C39D-3686-42BA-8191-498BEE65A19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08697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E5596-AC81-457B-889A-D8887CD15CC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09/06/2017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5C39D-3686-42BA-8191-498BEE65A19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697058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E5596-AC81-457B-889A-D8887CD15CC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09/06/2017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5C39D-3686-42BA-8191-498BEE65A19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043953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E5596-AC81-457B-889A-D8887CD15CC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09/06/2017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5C39D-3686-42BA-8191-498BEE65A19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31028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E5596-AC81-457B-889A-D8887CD15CC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09/06/2017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5C39D-3686-42BA-8191-498BEE65A19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887255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E5596-AC81-457B-889A-D8887CD15CC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09/06/2017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5C39D-3686-42BA-8191-498BEE65A19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794464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E5596-AC81-457B-889A-D8887CD15CC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09/06/2017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5C39D-3686-42BA-8191-498BEE65A19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011674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E5596-AC81-457B-889A-D8887CD15CC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09/06/2017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5C39D-3686-42BA-8191-498BEE65A19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32777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BB670-7DF4-4FB2-85FC-3EF460354944}" type="datetimeFigureOut">
              <a:rPr lang="en-GB" smtClean="0"/>
              <a:pPr/>
              <a:t>09/06/2017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A7B02-9D7F-49FA-9224-4AA324E045F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0498322"/>
      </p:ext>
    </p:extLst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E5596-AC81-457B-889A-D8887CD15CC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09/06/2017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5C39D-3686-42BA-8191-498BEE65A19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068248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E5596-AC81-457B-889A-D8887CD15CC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09/06/2017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5C39D-3686-42BA-8191-498BEE65A19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56065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E5596-AC81-457B-889A-D8887CD15CC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09/06/2017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5C39D-3686-42BA-8191-498BEE65A19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475525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E5596-AC81-457B-889A-D8887CD15CC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09/06/2017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5C39D-3686-42BA-8191-498BEE65A19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604708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E5596-AC81-457B-889A-D8887CD15CC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09/06/2017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5C39D-3686-42BA-8191-498BEE65A19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672444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E5596-AC81-457B-889A-D8887CD15CC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09/06/2017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5C39D-3686-42BA-8191-498BEE65A19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81782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BB670-7DF4-4FB2-85FC-3EF460354944}" type="datetimeFigureOut">
              <a:rPr lang="en-GB" smtClean="0"/>
              <a:pPr/>
              <a:t>09/06/2017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A7B02-9D7F-49FA-9224-4AA324E045F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5268802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BB670-7DF4-4FB2-85FC-3EF460354944}" type="datetimeFigureOut">
              <a:rPr lang="en-GB" smtClean="0"/>
              <a:pPr/>
              <a:t>09/06/2017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A7B02-9D7F-49FA-9224-4AA324E045F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7648072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5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BB670-7DF4-4FB2-85FC-3EF460354944}" type="datetimeFigureOut">
              <a:rPr lang="en-GB" smtClean="0"/>
              <a:pPr/>
              <a:t>09/06/2017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A7B02-9D7F-49FA-9224-4AA324E045F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1842853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5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BB670-7DF4-4FB2-85FC-3EF460354944}" type="datetimeFigureOut">
              <a:rPr lang="en-GB" smtClean="0"/>
              <a:pPr/>
              <a:t>09/06/2017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A7B02-9D7F-49FA-9224-4AA324E045F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0696153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Open Sans" pitchFamily="34" charset="0"/>
              </a:defRPr>
            </a:lvl1pPr>
          </a:lstStyle>
          <a:p>
            <a:fld id="{52DBB670-7DF4-4FB2-85FC-3EF460354944}" type="datetimeFigureOut">
              <a:rPr lang="en-GB" smtClean="0"/>
              <a:pPr/>
              <a:t>09/06/2017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8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Open Sans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Open Sans" pitchFamily="34" charset="0"/>
              </a:defRPr>
            </a:lvl1pPr>
          </a:lstStyle>
          <a:p>
            <a:fld id="{24AA7B02-9D7F-49FA-9224-4AA324E045F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11126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Open Sans Light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Open Sans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Open Sans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Open Sans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en Sans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en Sans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7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E5596-AC81-457B-889A-D8887CD15CC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09/06/2017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79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7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D5C39D-3686-42BA-8191-498BEE65A19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1252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6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E5596-AC81-457B-889A-D8887CD15CC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09/06/2017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69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6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D5C39D-3686-42BA-8191-498BEE65A19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3281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6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E5596-AC81-457B-889A-D8887CD15CC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09/06/2017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6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6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D5C39D-3686-42BA-8191-498BEE65A19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5640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E5596-AC81-457B-889A-D8887CD15CC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09/06/2017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D5C39D-3686-42BA-8191-498BEE65A19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091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4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tiff"/><Relationship Id="rId5" Type="http://schemas.openxmlformats.org/officeDocument/2006/relationships/image" Target="../media/image22.tiff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4391923"/>
            <a:ext cx="12192000" cy="246610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Open Sans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4668253"/>
            <a:ext cx="12191999" cy="1909009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GB" sz="3000" b="1" dirty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rPr>
              <a:t>Ann Naylor</a:t>
            </a:r>
            <a:br>
              <a:rPr lang="en-GB" dirty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rPr>
            </a:br>
            <a:r>
              <a:rPr lang="en-GB" dirty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rPr>
              <a:t>Tel: 01753 201204 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GB" dirty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rPr>
              <a:t>ann.naylor@itseeze.co.uk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GB" dirty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rPr>
              <a:t>itseeze-windsor.co.uk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GB" dirty="0">
              <a:solidFill>
                <a:schemeClr val="bg1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pic>
        <p:nvPicPr>
          <p:cNvPr id="2051" name="Picture 3" descr="C:\Users\f1200159\Desktop\Franchisees Presentation\Images &amp; Video\logo.png"/>
          <p:cNvPicPr>
            <a:picLocks noChangeAspect="1" noChangeArrowheads="1"/>
          </p:cNvPicPr>
          <p:nvPr/>
        </p:nvPicPr>
        <p:blipFill>
          <a:blip r:embed="rId2" cstate="print"/>
          <a:srcRect t="34690" b="35365"/>
          <a:stretch>
            <a:fillRect/>
          </a:stretch>
        </p:blipFill>
        <p:spPr bwMode="auto">
          <a:xfrm>
            <a:off x="1997278" y="1457970"/>
            <a:ext cx="8197444" cy="184052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70590345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6952128" y="2182291"/>
            <a:ext cx="3953436" cy="3415553"/>
          </a:xfrm>
          <a:prstGeom prst="roundRect">
            <a:avLst>
              <a:gd name="adj" fmla="val 4856"/>
            </a:avLst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0" y="1"/>
            <a:ext cx="12192000" cy="17041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>
                <a:latin typeface="Open Sans" pitchFamily="34" charset="0"/>
              </a:rPr>
              <a:t>Who do I work with? 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66929" y="2182291"/>
            <a:ext cx="298309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charset="2"/>
              <a:buChar char="ü"/>
            </a:pPr>
            <a:r>
              <a:rPr lang="en-GB" sz="2400" dirty="0"/>
              <a:t>Start up companies</a:t>
            </a:r>
          </a:p>
          <a:p>
            <a:pPr marL="342900" indent="-342900">
              <a:lnSpc>
                <a:spcPct val="150000"/>
              </a:lnSpc>
              <a:buFont typeface="Wingdings" charset="2"/>
              <a:buChar char="ü"/>
            </a:pPr>
            <a:r>
              <a:rPr lang="en-GB" sz="2400" dirty="0"/>
              <a:t>Sole traders </a:t>
            </a:r>
          </a:p>
          <a:p>
            <a:pPr marL="342900" indent="-342900">
              <a:lnSpc>
                <a:spcPct val="150000"/>
              </a:lnSpc>
              <a:buFont typeface="Wingdings" charset="2"/>
              <a:buChar char="ü"/>
            </a:pPr>
            <a:r>
              <a:rPr lang="en-GB" sz="2400" dirty="0"/>
              <a:t>Small/medium sized businesses</a:t>
            </a:r>
          </a:p>
          <a:p>
            <a:pPr marL="342900" indent="-342900">
              <a:lnSpc>
                <a:spcPct val="150000"/>
              </a:lnSpc>
              <a:buFont typeface="Wingdings" charset="2"/>
              <a:buChar char="ü"/>
            </a:pPr>
            <a:r>
              <a:rPr lang="en-GB" sz="2400" dirty="0"/>
              <a:t>Charities</a:t>
            </a:r>
          </a:p>
          <a:p>
            <a:endParaRPr lang="en-GB" dirty="0"/>
          </a:p>
          <a:p>
            <a:r>
              <a:rPr lang="en-GB" dirty="0"/>
              <a:t>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279690" y="2568379"/>
            <a:ext cx="2968248" cy="28161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accent2"/>
                </a:solidFill>
                <a:latin typeface="Open Sans Semibold" charset="0"/>
                <a:ea typeface="Open Sans Semibold" charset="0"/>
                <a:cs typeface="Open Sans Semibold" charset="0"/>
              </a:rPr>
              <a:t>HOW I HELP:</a:t>
            </a:r>
            <a:endParaRPr lang="en-GB" dirty="0">
              <a:solidFill>
                <a:schemeClr val="accent2"/>
              </a:solidFill>
            </a:endParaRPr>
          </a:p>
          <a:p>
            <a:pPr>
              <a:lnSpc>
                <a:spcPct val="150000"/>
              </a:lnSpc>
            </a:pPr>
            <a:r>
              <a:rPr lang="en-GB" dirty="0">
                <a:solidFill>
                  <a:schemeClr val="bg1"/>
                </a:solidFill>
              </a:rPr>
              <a:t>FREE INITIAL CONSULTATION</a:t>
            </a:r>
          </a:p>
          <a:p>
            <a:pPr>
              <a:lnSpc>
                <a:spcPct val="150000"/>
              </a:lnSpc>
            </a:pPr>
            <a:r>
              <a:rPr lang="en-GB" dirty="0">
                <a:solidFill>
                  <a:schemeClr val="bg1"/>
                </a:solidFill>
              </a:rPr>
              <a:t>Free site audit on existing site</a:t>
            </a:r>
          </a:p>
          <a:p>
            <a:pPr>
              <a:lnSpc>
                <a:spcPct val="150000"/>
              </a:lnSpc>
            </a:pPr>
            <a:r>
              <a:rPr lang="en-GB" dirty="0">
                <a:solidFill>
                  <a:schemeClr val="bg1"/>
                </a:solidFill>
              </a:rPr>
              <a:t>Review site structure </a:t>
            </a:r>
          </a:p>
          <a:p>
            <a:pPr>
              <a:lnSpc>
                <a:spcPct val="150000"/>
              </a:lnSpc>
            </a:pPr>
            <a:r>
              <a:rPr lang="en-GB" dirty="0">
                <a:solidFill>
                  <a:schemeClr val="bg1"/>
                </a:solidFill>
              </a:rPr>
              <a:t>Design brief</a:t>
            </a:r>
          </a:p>
          <a:p>
            <a:pPr>
              <a:lnSpc>
                <a:spcPct val="150000"/>
              </a:lnSpc>
            </a:pPr>
            <a:r>
              <a:rPr lang="en-GB" dirty="0">
                <a:solidFill>
                  <a:schemeClr val="bg1"/>
                </a:solidFill>
              </a:rPr>
              <a:t>Content planning </a:t>
            </a:r>
          </a:p>
          <a:p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6" name="support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987495" y="1882458"/>
            <a:ext cx="1371841" cy="1371843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7" name="Website Live.jpg"/>
          <p:cNvPicPr>
            <a:picLocks noChangeAspect="1"/>
          </p:cNvPicPr>
          <p:nvPr/>
        </p:nvPicPr>
        <p:blipFill rotWithShape="1">
          <a:blip r:embed="rId3">
            <a:extLst/>
          </a:blip>
          <a:srcRect l="63572" t="837" r="7820" b="81311"/>
          <a:stretch/>
        </p:blipFill>
        <p:spPr>
          <a:xfrm>
            <a:off x="3756678" y="1949743"/>
            <a:ext cx="2501152" cy="260911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31200059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9" t="2548" r="22096" b="27452"/>
          <a:stretch/>
        </p:blipFill>
        <p:spPr>
          <a:xfrm>
            <a:off x="1842248" y="315361"/>
            <a:ext cx="10018059" cy="621990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89964" y="1196789"/>
            <a:ext cx="3307977" cy="118334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>
                <a:latin typeface="Open Sans" pitchFamily="34" charset="0"/>
              </a:rPr>
              <a:t>Far Red</a:t>
            </a:r>
            <a:endParaRPr lang="en-GB" sz="4400" dirty="0">
              <a:latin typeface="Open Sans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89964" y="2512242"/>
            <a:ext cx="3307977" cy="74931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latin typeface="Open Sans" pitchFamily="34" charset="0"/>
              </a:rPr>
              <a:t>Full Width Imagery</a:t>
            </a:r>
          </a:p>
        </p:txBody>
      </p:sp>
    </p:spTree>
    <p:extLst>
      <p:ext uri="{BB962C8B-B14F-4D97-AF65-F5344CB8AC3E}">
        <p14:creationId xmlns:p14="http://schemas.microsoft.com/office/powerpoint/2010/main" val="3673685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51" b="9834"/>
          <a:stretch/>
        </p:blipFill>
        <p:spPr>
          <a:xfrm>
            <a:off x="1842248" y="315361"/>
            <a:ext cx="10094182" cy="621990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89964" y="1196789"/>
            <a:ext cx="3644154" cy="118334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>
                <a:latin typeface="Open Sans" pitchFamily="34" charset="0"/>
              </a:rPr>
              <a:t>Escape 360</a:t>
            </a:r>
          </a:p>
        </p:txBody>
      </p:sp>
      <p:sp>
        <p:nvSpPr>
          <p:cNvPr id="10" name="Rectangle 9"/>
          <p:cNvSpPr/>
          <p:nvPr/>
        </p:nvSpPr>
        <p:spPr>
          <a:xfrm>
            <a:off x="389964" y="2512242"/>
            <a:ext cx="3644154" cy="74931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latin typeface="Open Sans" pitchFamily="34" charset="0"/>
              </a:rPr>
              <a:t>Icon Animation</a:t>
            </a:r>
          </a:p>
        </p:txBody>
      </p:sp>
    </p:spTree>
    <p:extLst>
      <p:ext uri="{BB962C8B-B14F-4D97-AF65-F5344CB8AC3E}">
        <p14:creationId xmlns:p14="http://schemas.microsoft.com/office/powerpoint/2010/main" val="8381084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53" t="13300" r="10553" b="13300"/>
          <a:stretch/>
        </p:blipFill>
        <p:spPr>
          <a:xfrm>
            <a:off x="1842249" y="315361"/>
            <a:ext cx="10018058" cy="62199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90" r="21106" b="21710"/>
          <a:stretch/>
        </p:blipFill>
        <p:spPr>
          <a:xfrm>
            <a:off x="1842248" y="315361"/>
            <a:ext cx="10018058" cy="621990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89963" y="1196789"/>
            <a:ext cx="5056095" cy="118334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>
                <a:latin typeface="Open Sans" pitchFamily="34" charset="0"/>
              </a:rPr>
              <a:t>Location Secure</a:t>
            </a:r>
            <a:endParaRPr lang="en-GB" sz="4400" dirty="0">
              <a:latin typeface="Open Sans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89964" y="2512242"/>
            <a:ext cx="5056094" cy="74931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latin typeface="Open Sans" pitchFamily="34" charset="0"/>
              </a:rPr>
              <a:t>Logo Animation</a:t>
            </a:r>
          </a:p>
        </p:txBody>
      </p:sp>
    </p:spTree>
    <p:extLst>
      <p:ext uri="{BB962C8B-B14F-4D97-AF65-F5344CB8AC3E}">
        <p14:creationId xmlns:p14="http://schemas.microsoft.com/office/powerpoint/2010/main" val="16154855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9" t="2548" r="22096" b="27452"/>
          <a:stretch/>
        </p:blipFill>
        <p:spPr>
          <a:xfrm>
            <a:off x="1842248" y="315361"/>
            <a:ext cx="10018059" cy="62199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8" t="9202" r="13531" b="11943"/>
          <a:stretch/>
        </p:blipFill>
        <p:spPr>
          <a:xfrm>
            <a:off x="1842247" y="315361"/>
            <a:ext cx="10018059" cy="621991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89963" y="1196789"/>
            <a:ext cx="3993777" cy="158675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>
                <a:latin typeface="Open Sans" pitchFamily="34" charset="0"/>
              </a:rPr>
              <a:t>County Care Berkshire</a:t>
            </a:r>
          </a:p>
        </p:txBody>
      </p:sp>
      <p:sp>
        <p:nvSpPr>
          <p:cNvPr id="7" name="Rectangle 6"/>
          <p:cNvSpPr/>
          <p:nvPr/>
        </p:nvSpPr>
        <p:spPr>
          <a:xfrm>
            <a:off x="389963" y="2915654"/>
            <a:ext cx="3993777" cy="74931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latin typeface="Open Sans" pitchFamily="34" charset="0"/>
              </a:rPr>
              <a:t>Full Width Content</a:t>
            </a:r>
          </a:p>
        </p:txBody>
      </p:sp>
    </p:spTree>
    <p:extLst>
      <p:ext uri="{BB962C8B-B14F-4D97-AF65-F5344CB8AC3E}">
        <p14:creationId xmlns:p14="http://schemas.microsoft.com/office/powerpoint/2010/main" val="13487678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9" t="2548" r="22096" b="27452"/>
          <a:stretch/>
        </p:blipFill>
        <p:spPr>
          <a:xfrm>
            <a:off x="1842248" y="315361"/>
            <a:ext cx="10018059" cy="62199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20" t="18144" r="17899" b="18144"/>
          <a:stretch/>
        </p:blipFill>
        <p:spPr>
          <a:xfrm>
            <a:off x="1826206" y="347445"/>
            <a:ext cx="10018059" cy="621990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89963" y="1196789"/>
            <a:ext cx="4881283" cy="102197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>
                <a:latin typeface="Open Sans" pitchFamily="34" charset="0"/>
              </a:rPr>
              <a:t>Nest Home Care</a:t>
            </a:r>
            <a:endParaRPr lang="en-GB" sz="4400" dirty="0">
              <a:latin typeface="Open Sans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89963" y="2375267"/>
            <a:ext cx="4881283" cy="74931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latin typeface="Open Sans" pitchFamily="34" charset="0"/>
              </a:rPr>
              <a:t>Split Columns</a:t>
            </a:r>
          </a:p>
        </p:txBody>
      </p:sp>
    </p:spTree>
    <p:extLst>
      <p:ext uri="{BB962C8B-B14F-4D97-AF65-F5344CB8AC3E}">
        <p14:creationId xmlns:p14="http://schemas.microsoft.com/office/powerpoint/2010/main" val="14617505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1" t="32350" r="34263" b="17914"/>
          <a:stretch/>
        </p:blipFill>
        <p:spPr>
          <a:xfrm>
            <a:off x="1842248" y="315361"/>
            <a:ext cx="10018059" cy="621991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10136" y="1196789"/>
            <a:ext cx="2864224" cy="112955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>
                <a:latin typeface="Open Sans" pitchFamily="34" charset="0"/>
              </a:rPr>
              <a:t>Stealth</a:t>
            </a:r>
          </a:p>
        </p:txBody>
      </p:sp>
      <p:sp>
        <p:nvSpPr>
          <p:cNvPr id="8" name="Rectangle 7"/>
          <p:cNvSpPr/>
          <p:nvPr/>
        </p:nvSpPr>
        <p:spPr>
          <a:xfrm>
            <a:off x="410137" y="2458453"/>
            <a:ext cx="2864224" cy="198521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latin typeface="Open Sans" pitchFamily="34" charset="0"/>
              </a:rPr>
              <a:t>Logo Colour Change &amp; Animated </a:t>
            </a:r>
          </a:p>
          <a:p>
            <a:pPr algn="ctr"/>
            <a:r>
              <a:rPr lang="en-GB" sz="2400" dirty="0">
                <a:latin typeface="Open Sans" pitchFamily="34" charset="0"/>
              </a:rPr>
              <a:t>Content </a:t>
            </a:r>
          </a:p>
        </p:txBody>
      </p:sp>
    </p:spTree>
    <p:extLst>
      <p:ext uri="{BB962C8B-B14F-4D97-AF65-F5344CB8AC3E}">
        <p14:creationId xmlns:p14="http://schemas.microsoft.com/office/powerpoint/2010/main" val="4646274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1"/>
            <a:ext cx="12192000" cy="17041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>
                <a:latin typeface="Open Sans" pitchFamily="34" charset="0"/>
              </a:rPr>
              <a:t>CLIENTS</a:t>
            </a:r>
          </a:p>
        </p:txBody>
      </p:sp>
    </p:spTree>
    <p:extLst>
      <p:ext uri="{BB962C8B-B14F-4D97-AF65-F5344CB8AC3E}">
        <p14:creationId xmlns:p14="http://schemas.microsoft.com/office/powerpoint/2010/main" val="4145988927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"/>
            <a:ext cx="12192000" cy="17041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Open Sans" pitchFamily="34" charset="0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801126"/>
          </a:xfrm>
        </p:spPr>
        <p:txBody>
          <a:bodyPr/>
          <a:lstStyle/>
          <a:p>
            <a:pPr algn="ctr"/>
            <a:r>
              <a:rPr lang="en-GB" b="1" dirty="0">
                <a:solidFill>
                  <a:schemeClr val="bg1"/>
                </a:solidFill>
              </a:rPr>
              <a:t>Web Design Trends for 2017/2018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28309" y="2149019"/>
            <a:ext cx="7870258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Open Sans" charset="0"/>
                <a:ea typeface="Open Sans" charset="0"/>
                <a:cs typeface="Open Sans" charset="0"/>
              </a:rPr>
              <a:t>Increase in responsive design</a:t>
            </a:r>
          </a:p>
          <a:p>
            <a:r>
              <a:rPr lang="en-US" dirty="0"/>
              <a:t>Google now ranking these websites higher in search results</a:t>
            </a:r>
            <a:endParaRPr lang="en-US" dirty="0">
              <a:latin typeface="Open Sans" charset="0"/>
              <a:ea typeface="Open Sans" charset="0"/>
              <a:cs typeface="Open Sans" charset="0"/>
            </a:endParaRPr>
          </a:p>
          <a:p>
            <a:endParaRPr lang="en-US" dirty="0">
              <a:latin typeface="Open Sans" charset="0"/>
              <a:ea typeface="Open Sans" charset="0"/>
              <a:cs typeface="Open Sans" charset="0"/>
            </a:endParaRPr>
          </a:p>
          <a:p>
            <a:r>
              <a:rPr lang="en-US" sz="2400" dirty="0">
                <a:latin typeface="Open Sans" charset="0"/>
                <a:ea typeface="Open Sans" charset="0"/>
                <a:cs typeface="Open Sans" charset="0"/>
              </a:rPr>
              <a:t>Minimalism</a:t>
            </a:r>
          </a:p>
          <a:p>
            <a:r>
              <a:rPr lang="en-US" dirty="0"/>
              <a:t>Minimalist approach emphasising quality over quantity</a:t>
            </a:r>
          </a:p>
          <a:p>
            <a:endParaRPr lang="en-US" b="1" dirty="0"/>
          </a:p>
          <a:p>
            <a:r>
              <a:rPr lang="en-US" sz="2400" dirty="0">
                <a:latin typeface="Open Sans" charset="0"/>
                <a:ea typeface="Open Sans" charset="0"/>
                <a:cs typeface="Open Sans" charset="0"/>
              </a:rPr>
              <a:t>Original photography</a:t>
            </a:r>
          </a:p>
          <a:p>
            <a:r>
              <a:rPr lang="en-US" dirty="0"/>
              <a:t>Brands will move away from stock imagery as a way to </a:t>
            </a:r>
          </a:p>
          <a:p>
            <a:r>
              <a:rPr lang="en-US" dirty="0"/>
              <a:t>promote their products and services</a:t>
            </a:r>
          </a:p>
          <a:p>
            <a:endParaRPr lang="en-US" sz="2400" dirty="0">
              <a:latin typeface="Open Sans" charset="0"/>
              <a:ea typeface="Open Sans" charset="0"/>
              <a:cs typeface="Open Sans" charset="0"/>
            </a:endParaRPr>
          </a:p>
          <a:p>
            <a:r>
              <a:rPr lang="en-US" sz="2400" dirty="0">
                <a:latin typeface="Open Sans" charset="0"/>
                <a:ea typeface="Open Sans" charset="0"/>
                <a:cs typeface="Open Sans" charset="0"/>
              </a:rPr>
              <a:t>Creative typography</a:t>
            </a:r>
          </a:p>
          <a:p>
            <a:r>
              <a:rPr lang="en-US" dirty="0"/>
              <a:t>Dramatic use of typography is sure to be a </a:t>
            </a:r>
          </a:p>
          <a:p>
            <a:r>
              <a:rPr lang="en-US" dirty="0"/>
              <a:t>strong focus of web design in 2018 </a:t>
            </a:r>
          </a:p>
          <a:p>
            <a:endParaRPr lang="en-US" b="1" dirty="0"/>
          </a:p>
          <a:p>
            <a:pPr marL="342900" indent="-342900">
              <a:buAutoNum type="arabicPeriod"/>
            </a:pP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9710" y="3624893"/>
            <a:ext cx="5099153" cy="2567838"/>
          </a:xfrm>
          <a:prstGeom prst="rect">
            <a:avLst/>
          </a:prstGeom>
        </p:spPr>
      </p:pic>
      <p:grpSp>
        <p:nvGrpSpPr>
          <p:cNvPr id="7" name="Group 274"/>
          <p:cNvGrpSpPr/>
          <p:nvPr/>
        </p:nvGrpSpPr>
        <p:grpSpPr>
          <a:xfrm>
            <a:off x="8377271" y="1986235"/>
            <a:ext cx="1801444" cy="1801442"/>
            <a:chOff x="0" y="0"/>
            <a:chExt cx="2743200" cy="2743200"/>
          </a:xfrm>
        </p:grpSpPr>
        <p:sp>
          <p:nvSpPr>
            <p:cNvPr id="8" name="Shape 272"/>
            <p:cNvSpPr/>
            <p:nvPr/>
          </p:nvSpPr>
          <p:spPr>
            <a:xfrm>
              <a:off x="0" y="0"/>
              <a:ext cx="2743200" cy="2743200"/>
            </a:xfrm>
            <a:prstGeom prst="ellipse">
              <a:avLst/>
            </a:prstGeom>
            <a:solidFill>
              <a:srgbClr val="FF6E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647700">
                <a:defRPr sz="44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pic>
          <p:nvPicPr>
            <p:cNvPr id="9" name="pasted-image.pdf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323176" y="918711"/>
              <a:ext cx="2096848" cy="9606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32166973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"/>
            <a:ext cx="12192000" cy="17041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Open Sans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38984"/>
          </a:xfrm>
        </p:spPr>
        <p:txBody>
          <a:bodyPr/>
          <a:lstStyle/>
          <a:p>
            <a:pPr algn="ctr"/>
            <a:r>
              <a:rPr lang="en-GB" dirty="0" err="1">
                <a:solidFill>
                  <a:schemeClr val="bg1"/>
                </a:solidFill>
              </a:rPr>
              <a:t>it’seeze</a:t>
            </a:r>
            <a:r>
              <a:rPr lang="en-GB" dirty="0">
                <a:solidFill>
                  <a:schemeClr val="bg1"/>
                </a:solidFill>
              </a:rPr>
              <a:t> websites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103154"/>
            <a:ext cx="12192000" cy="1201394"/>
          </a:xfrm>
        </p:spPr>
        <p:txBody>
          <a:bodyPr wrap="square" lIns="0" tIns="0" rIns="0" bIns="0">
            <a:noAutofit/>
          </a:bodyPr>
          <a:lstStyle/>
          <a:p>
            <a:pPr marL="0" lvl="0" algn="ctr">
              <a:lnSpc>
                <a:spcPct val="150000"/>
              </a:lnSpc>
              <a:buNone/>
            </a:pPr>
            <a:r>
              <a:rPr lang="en-GB" sz="2400" b="1" dirty="0">
                <a:solidFill>
                  <a:schemeClr val="accent2"/>
                </a:solidFill>
              </a:rPr>
              <a:t>Brilliant Designs – Better results</a:t>
            </a:r>
            <a:r>
              <a:rPr lang="en-GB" sz="2400" dirty="0">
                <a:solidFill>
                  <a:schemeClr val="accent2"/>
                </a:solidFill>
              </a:rPr>
              <a:t>: </a:t>
            </a:r>
            <a:br>
              <a:rPr lang="en-GB" sz="2400" dirty="0"/>
            </a:br>
            <a:r>
              <a:rPr lang="en-GB" sz="2400" dirty="0"/>
              <a:t>Professionally designed websites that look great on any device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533" y="2165485"/>
            <a:ext cx="4341393" cy="273332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t="21616" r="21616"/>
          <a:stretch/>
        </p:blipFill>
        <p:spPr>
          <a:xfrm>
            <a:off x="5101389" y="2165485"/>
            <a:ext cx="4116061" cy="273332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9435" r="4472" b="9371"/>
          <a:stretch/>
        </p:blipFill>
        <p:spPr>
          <a:xfrm>
            <a:off x="9393913" y="2165485"/>
            <a:ext cx="2302253" cy="2735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04546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85790" y="1802074"/>
            <a:ext cx="6708386" cy="3910031"/>
          </a:xfrm>
          <a:prstGeom prst="rect">
            <a:avLst/>
          </a:prstGeom>
          <a:solidFill>
            <a:srgbClr val="F47421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GB" sz="20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GB" sz="2000" dirty="0">
                <a:solidFill>
                  <a:prstClr val="white"/>
                </a:solidFill>
                <a:latin typeface="Open Sans" charset="0"/>
                <a:ea typeface="Open Sans" charset="0"/>
                <a:cs typeface="Open Sans" charset="0"/>
              </a:rPr>
              <a:t>Over 10 years experience in Digital Marketing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endParaRPr lang="en-GB" sz="2000" dirty="0">
              <a:solidFill>
                <a:prstClr val="white"/>
              </a:solidFill>
              <a:latin typeface="Open Sans" charset="0"/>
              <a:ea typeface="Open Sans" charset="0"/>
              <a:cs typeface="Open Sans" charset="0"/>
            </a:endParaRP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GB" sz="2000" dirty="0">
                <a:solidFill>
                  <a:prstClr val="white"/>
                </a:solidFill>
                <a:latin typeface="Open Sans" charset="0"/>
                <a:ea typeface="Open Sans" charset="0"/>
                <a:cs typeface="Open Sans" charset="0"/>
              </a:rPr>
              <a:t>Key focus on websites &amp; SEO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endParaRPr lang="en-GB" sz="2000" dirty="0">
              <a:solidFill>
                <a:prstClr val="white"/>
              </a:solidFill>
              <a:latin typeface="Open Sans" charset="0"/>
              <a:ea typeface="Open Sans" charset="0"/>
              <a:cs typeface="Open Sans" charset="0"/>
            </a:endParaRP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GB" sz="2000" dirty="0">
                <a:solidFill>
                  <a:prstClr val="white"/>
                </a:solidFill>
                <a:latin typeface="Open Sans" charset="0"/>
                <a:ea typeface="Open Sans" charset="0"/>
                <a:cs typeface="Open Sans" charset="0"/>
              </a:rPr>
              <a:t>Set up </a:t>
            </a:r>
            <a:r>
              <a:rPr lang="en-GB" sz="2000" dirty="0" err="1">
                <a:solidFill>
                  <a:prstClr val="white"/>
                </a:solidFill>
                <a:latin typeface="Open Sans" charset="0"/>
                <a:ea typeface="Open Sans" charset="0"/>
                <a:cs typeface="Open Sans" charset="0"/>
              </a:rPr>
              <a:t>it’seeze</a:t>
            </a:r>
            <a:r>
              <a:rPr lang="en-GB" sz="2000" dirty="0">
                <a:solidFill>
                  <a:prstClr val="white"/>
                </a:solidFill>
                <a:latin typeface="Open Sans" charset="0"/>
                <a:ea typeface="Open Sans" charset="0"/>
                <a:cs typeface="Open Sans" charset="0"/>
              </a:rPr>
              <a:t> Windsor in 2013 </a:t>
            </a:r>
          </a:p>
          <a:p>
            <a:pPr marL="800100" lvl="1" indent="-342900">
              <a:buFont typeface="Arial" pitchFamily="34" charset="0"/>
              <a:buChar char="•"/>
            </a:pPr>
            <a:endParaRPr lang="en-GB" sz="2000" dirty="0">
              <a:solidFill>
                <a:prstClr val="white"/>
              </a:solidFill>
              <a:latin typeface="Open Sans" charset="0"/>
              <a:ea typeface="Open Sans" charset="0"/>
              <a:cs typeface="Open Sans" charset="0"/>
            </a:endParaRP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GB" sz="2000" dirty="0" err="1">
                <a:solidFill>
                  <a:prstClr val="white"/>
                </a:solidFill>
                <a:latin typeface="Open Sans" charset="0"/>
                <a:ea typeface="Open Sans" charset="0"/>
                <a:cs typeface="Open Sans" charset="0"/>
              </a:rPr>
              <a:t>Approx</a:t>
            </a:r>
            <a:r>
              <a:rPr lang="en-GB" sz="2000" dirty="0">
                <a:solidFill>
                  <a:prstClr val="white"/>
                </a:solidFill>
                <a:latin typeface="Open Sans" charset="0"/>
                <a:ea typeface="Open Sans" charset="0"/>
                <a:cs typeface="Open Sans" charset="0"/>
              </a:rPr>
              <a:t> 150 clients around the local area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endParaRPr lang="en-GB" sz="2000" dirty="0">
              <a:latin typeface="Open Sans" charset="0"/>
              <a:ea typeface="Open Sans" charset="0"/>
              <a:cs typeface="Open Sans" charset="0"/>
            </a:endParaRP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GB" sz="2000" dirty="0">
                <a:solidFill>
                  <a:prstClr val="white"/>
                </a:solidFill>
                <a:latin typeface="Open Sans" charset="0"/>
                <a:ea typeface="Open Sans" charset="0"/>
                <a:cs typeface="Open Sans" charset="0"/>
              </a:rPr>
              <a:t>Experienced end user of various tools to monitor performance of digital marketing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GB" sz="2000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06641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757575"/>
                </a:solidFill>
                <a:latin typeface="Open Sans Semibold" charset="0"/>
                <a:ea typeface="Open Sans Semibold" charset="0"/>
                <a:cs typeface="Open Sans Semibold" charset="0"/>
              </a:rPr>
              <a:t>About Me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030" y="1912727"/>
            <a:ext cx="3897256" cy="3913314"/>
          </a:xfrm>
          <a:prstGeom prst="rect">
            <a:avLst/>
          </a:prstGeom>
        </p:spPr>
      </p:pic>
      <p:pic>
        <p:nvPicPr>
          <p:cNvPr id="6" name="7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891518" y="906479"/>
            <a:ext cx="1784622" cy="178462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786233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6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 advAuto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4530468"/>
            <a:ext cx="12192000" cy="232756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Open Sans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2175164"/>
            <a:ext cx="12192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Any Questions?</a:t>
            </a:r>
          </a:p>
          <a:p>
            <a:pPr algn="ctr">
              <a:lnSpc>
                <a:spcPct val="200000"/>
              </a:lnSpc>
            </a:pPr>
            <a:r>
              <a:rPr lang="en-GB" sz="40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Thank you for listening</a:t>
            </a: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22" y="4918364"/>
            <a:ext cx="12191999" cy="15378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600" marR="0" lvl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itchFamily="34" charset="0"/>
                <a:ea typeface="+mn-ea"/>
                <a:cs typeface="+mn-cs"/>
              </a:rPr>
              <a:t>www.itseeze-windsor.co.uk</a:t>
            </a:r>
          </a:p>
          <a:p>
            <a:pPr marL="228600" marR="0" lvl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b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itchFamily="34" charset="0"/>
                <a:ea typeface="+mn-ea"/>
                <a:cs typeface="+mn-cs"/>
              </a:rPr>
            </a:b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Open Sans" pitchFamily="34" charset="0"/>
              <a:ea typeface="+mn-ea"/>
              <a:cs typeface="+mn-cs"/>
            </a:endParaRPr>
          </a:p>
        </p:txBody>
      </p:sp>
      <p:pic>
        <p:nvPicPr>
          <p:cNvPr id="13314" name="Picture 2" descr="C:\Users\f1200159\Desktop\Franchisees Presentation\Images &amp; Video\orange icons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70779" y="429491"/>
            <a:ext cx="1645660" cy="16456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9402546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753792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757575"/>
                </a:solidFill>
                <a:latin typeface="Open Sans Semibold" charset="0"/>
                <a:ea typeface="Open Sans Semibold" charset="0"/>
                <a:cs typeface="Open Sans Semibold" charset="0"/>
              </a:rPr>
              <a:t>Who are </a:t>
            </a:r>
            <a:r>
              <a:rPr lang="en-GB" sz="3600" b="1" dirty="0" err="1">
                <a:solidFill>
                  <a:srgbClr val="FF6600"/>
                </a:solidFill>
                <a:latin typeface="Open Sans Semibold" charset="0"/>
                <a:ea typeface="Open Sans Semibold" charset="0"/>
                <a:cs typeface="Open Sans Semibold" charset="0"/>
              </a:rPr>
              <a:t>it’s</a:t>
            </a:r>
            <a:r>
              <a:rPr lang="en-GB" sz="3600" b="1" dirty="0" err="1">
                <a:solidFill>
                  <a:srgbClr val="757575"/>
                </a:solidFill>
                <a:latin typeface="Open Sans Semibold" charset="0"/>
                <a:ea typeface="Open Sans Semibold" charset="0"/>
                <a:cs typeface="Open Sans Semibold" charset="0"/>
              </a:rPr>
              <a:t>eeze</a:t>
            </a:r>
            <a:r>
              <a:rPr lang="en-GB" sz="3600" b="1" dirty="0">
                <a:solidFill>
                  <a:srgbClr val="757575"/>
                </a:solidFill>
                <a:latin typeface="Open Sans Semibold" charset="0"/>
                <a:ea typeface="Open Sans Semibold" charset="0"/>
                <a:cs typeface="Open Sans Semibold" charset="0"/>
              </a:rPr>
              <a:t>?</a:t>
            </a:r>
          </a:p>
        </p:txBody>
      </p:sp>
      <p:sp>
        <p:nvSpPr>
          <p:cNvPr id="3" name="Rectangle 2"/>
          <p:cNvSpPr/>
          <p:nvPr/>
        </p:nvSpPr>
        <p:spPr>
          <a:xfrm>
            <a:off x="691179" y="2068832"/>
            <a:ext cx="680313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GB" dirty="0">
                <a:latin typeface="Open Sans" charset="0"/>
                <a:ea typeface="Open Sans" charset="0"/>
                <a:cs typeface="Open Sans" charset="0"/>
              </a:rPr>
              <a:t>National web design company since 2003</a:t>
            </a:r>
          </a:p>
          <a:p>
            <a:pPr marL="342900" indent="-342900">
              <a:buFont typeface="Arial" pitchFamily="34" charset="0"/>
              <a:buChar char="•"/>
            </a:pPr>
            <a:endParaRPr lang="en-GB" dirty="0">
              <a:latin typeface="Open Sans" charset="0"/>
              <a:ea typeface="Open Sans" charset="0"/>
              <a:cs typeface="Open Sans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GB" dirty="0">
                <a:latin typeface="Open Sans" charset="0"/>
                <a:ea typeface="Open Sans" charset="0"/>
                <a:cs typeface="Open Sans" charset="0"/>
              </a:rPr>
              <a:t>Custom built Content Management System</a:t>
            </a:r>
          </a:p>
          <a:p>
            <a:endParaRPr lang="en-GB" dirty="0">
              <a:latin typeface="Open Sans" charset="0"/>
              <a:ea typeface="Open Sans" charset="0"/>
              <a:cs typeface="Open Sans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GB" dirty="0">
                <a:latin typeface="Open Sans" charset="0"/>
                <a:ea typeface="Open Sans" charset="0"/>
                <a:cs typeface="Open Sans" charset="0"/>
              </a:rPr>
              <a:t>Franchised in 2008</a:t>
            </a:r>
          </a:p>
          <a:p>
            <a:pPr marL="342900" indent="-342900">
              <a:buFont typeface="Arial" pitchFamily="34" charset="0"/>
              <a:buChar char="•"/>
            </a:pPr>
            <a:endParaRPr lang="en-GB" dirty="0">
              <a:latin typeface="Open Sans" charset="0"/>
              <a:ea typeface="Open Sans" charset="0"/>
              <a:cs typeface="Open Sans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GB" dirty="0">
                <a:latin typeface="Open Sans" charset="0"/>
                <a:ea typeface="Open Sans" charset="0"/>
                <a:cs typeface="Open Sans" charset="0"/>
              </a:rPr>
              <a:t>Design studio based in Torquay, Devon</a:t>
            </a:r>
          </a:p>
          <a:p>
            <a:pPr marL="342900" indent="-342900">
              <a:buFont typeface="Arial" pitchFamily="34" charset="0"/>
              <a:buChar char="•"/>
            </a:pPr>
            <a:endParaRPr lang="en-GB" dirty="0">
              <a:latin typeface="Open Sans" charset="0"/>
              <a:ea typeface="Open Sans" charset="0"/>
              <a:cs typeface="Open Sans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GB" dirty="0">
                <a:latin typeface="Open Sans" charset="0"/>
                <a:ea typeface="Open Sans" charset="0"/>
                <a:cs typeface="Open Sans" charset="0"/>
              </a:rPr>
              <a:t>15 highly experienced web designers &amp; web developers</a:t>
            </a:r>
          </a:p>
          <a:p>
            <a:endParaRPr lang="en-GB" dirty="0">
              <a:latin typeface="Open Sans" charset="0"/>
              <a:ea typeface="Open Sans" charset="0"/>
              <a:cs typeface="Open Sans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GB" dirty="0">
                <a:latin typeface="Open Sans" charset="0"/>
                <a:ea typeface="Open Sans" charset="0"/>
                <a:cs typeface="Open Sans" charset="0"/>
              </a:rPr>
              <a:t>Approx. 40 regional offices across the UK and Ireland</a:t>
            </a:r>
          </a:p>
          <a:p>
            <a:pPr marL="342900" indent="-342900">
              <a:buFont typeface="Arial" pitchFamily="34" charset="0"/>
              <a:buChar char="•"/>
            </a:pPr>
            <a:endParaRPr lang="en-GB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5636" y="3331349"/>
            <a:ext cx="4105728" cy="273544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5637" y="1936376"/>
            <a:ext cx="1963910" cy="13043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6226" y="1936375"/>
            <a:ext cx="1965138" cy="1304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1210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9369" y="2127980"/>
            <a:ext cx="6032304" cy="402153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1"/>
            <a:ext cx="12192000" cy="17041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Open Sans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40710"/>
            <a:ext cx="12192000" cy="1446561"/>
          </a:xfrm>
        </p:spPr>
        <p:txBody>
          <a:bodyPr/>
          <a:lstStyle/>
          <a:p>
            <a:pPr algn="ctr"/>
            <a:r>
              <a:rPr lang="en-GB" b="1" dirty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  <a:t>it’seeze Windsor services offered. . 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2953" y="2303786"/>
            <a:ext cx="4852047" cy="3989437"/>
          </a:xfrm>
        </p:spPr>
        <p:txBody>
          <a:bodyPr>
            <a:normAutofit fontScale="32500" lnSpcReduction="20000"/>
          </a:bodyPr>
          <a:lstStyle/>
          <a:p>
            <a:pPr>
              <a:lnSpc>
                <a:spcPct val="170000"/>
              </a:lnSpc>
            </a:pPr>
            <a:r>
              <a:rPr lang="en-GB" sz="5800" dirty="0"/>
              <a:t>Responsive Web Design</a:t>
            </a:r>
          </a:p>
          <a:p>
            <a:pPr>
              <a:lnSpc>
                <a:spcPct val="170000"/>
              </a:lnSpc>
            </a:pPr>
            <a:r>
              <a:rPr lang="en-GB" sz="5800" dirty="0"/>
              <a:t>Social Media Branding </a:t>
            </a:r>
          </a:p>
          <a:p>
            <a:pPr>
              <a:lnSpc>
                <a:spcPct val="170000"/>
              </a:lnSpc>
            </a:pPr>
            <a:r>
              <a:rPr lang="en-GB" sz="5800" dirty="0"/>
              <a:t>Search Engine Optimisation</a:t>
            </a:r>
          </a:p>
          <a:p>
            <a:pPr>
              <a:lnSpc>
                <a:spcPct val="170000"/>
              </a:lnSpc>
            </a:pPr>
            <a:r>
              <a:rPr lang="en-GB" sz="5800" dirty="0"/>
              <a:t>Google Analytics</a:t>
            </a:r>
          </a:p>
          <a:p>
            <a:pPr>
              <a:lnSpc>
                <a:spcPct val="170000"/>
              </a:lnSpc>
            </a:pPr>
            <a:r>
              <a:rPr lang="en-GB" sz="5800" dirty="0"/>
              <a:t>Email Marketing</a:t>
            </a:r>
          </a:p>
          <a:p>
            <a:pPr>
              <a:lnSpc>
                <a:spcPct val="170000"/>
              </a:lnSpc>
            </a:pPr>
            <a:r>
              <a:rPr lang="en-GB" sz="5800" dirty="0"/>
              <a:t>Custom Google Analytics dashboards</a:t>
            </a:r>
          </a:p>
          <a:p>
            <a:pPr>
              <a:lnSpc>
                <a:spcPct val="170000"/>
              </a:lnSpc>
            </a:pPr>
            <a:r>
              <a:rPr lang="en-GB" sz="5800" dirty="0"/>
              <a:t>Free web audits on existing websites</a:t>
            </a:r>
          </a:p>
          <a:p>
            <a:pPr marL="0" lvl="0" indent="0">
              <a:lnSpc>
                <a:spcPct val="170000"/>
              </a:lnSpc>
              <a:buNone/>
            </a:pPr>
            <a:endParaRPr lang="en-GB" sz="5800" dirty="0"/>
          </a:p>
          <a:p>
            <a:pPr marL="0" lvl="0" indent="0">
              <a:lnSpc>
                <a:spcPct val="170000"/>
              </a:lnSpc>
              <a:buNone/>
            </a:pPr>
            <a:endParaRPr lang="en-GB" sz="7200" dirty="0"/>
          </a:p>
          <a:p>
            <a:pPr marL="0" lvl="0" indent="0">
              <a:lnSpc>
                <a:spcPct val="170000"/>
              </a:lnSpc>
              <a:buNone/>
            </a:pPr>
            <a:endParaRPr lang="en-GB" sz="1500" dirty="0"/>
          </a:p>
          <a:p>
            <a:endParaRPr lang="en-GB" sz="1500" dirty="0"/>
          </a:p>
        </p:txBody>
      </p:sp>
      <p:grpSp>
        <p:nvGrpSpPr>
          <p:cNvPr id="7" name="Group 6"/>
          <p:cNvGrpSpPr/>
          <p:nvPr/>
        </p:nvGrpSpPr>
        <p:grpSpPr>
          <a:xfrm>
            <a:off x="6261999" y="5405718"/>
            <a:ext cx="985843" cy="985844"/>
            <a:chOff x="6736230" y="2434363"/>
            <a:chExt cx="1268959" cy="1268960"/>
          </a:xfrm>
        </p:grpSpPr>
        <p:sp>
          <p:nvSpPr>
            <p:cNvPr id="5" name="Shape 474"/>
            <p:cNvSpPr/>
            <p:nvPr/>
          </p:nvSpPr>
          <p:spPr>
            <a:xfrm>
              <a:off x="6736230" y="2434363"/>
              <a:ext cx="1268959" cy="1268960"/>
            </a:xfrm>
            <a:prstGeom prst="ellipse">
              <a:avLst/>
            </a:prstGeom>
            <a:solidFill>
              <a:srgbClr val="FF6E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647700">
                <a:defRPr sz="44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trike="sngStrike"/>
            </a:p>
          </p:txBody>
        </p:sp>
        <p:pic>
          <p:nvPicPr>
            <p:cNvPr id="6" name="pasted-image.pdf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7086782" y="2657202"/>
              <a:ext cx="543496" cy="86153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8" name="29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434571" y="5405718"/>
            <a:ext cx="968988" cy="968989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10" name="40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9050613" y="5405718"/>
            <a:ext cx="985844" cy="98584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4" name="Group 13"/>
          <p:cNvGrpSpPr/>
          <p:nvPr/>
        </p:nvGrpSpPr>
        <p:grpSpPr>
          <a:xfrm>
            <a:off x="7656306" y="5422573"/>
            <a:ext cx="968988" cy="968989"/>
            <a:chOff x="7561519" y="5405718"/>
            <a:chExt cx="968988" cy="968989"/>
          </a:xfrm>
        </p:grpSpPr>
        <p:sp>
          <p:nvSpPr>
            <p:cNvPr id="12" name="Shape 750"/>
            <p:cNvSpPr/>
            <p:nvPr/>
          </p:nvSpPr>
          <p:spPr>
            <a:xfrm>
              <a:off x="7561519" y="5405718"/>
              <a:ext cx="968988" cy="968989"/>
            </a:xfrm>
            <a:prstGeom prst="ellipse">
              <a:avLst/>
            </a:prstGeom>
            <a:solidFill>
              <a:srgbClr val="FF6E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647700">
                <a:defRPr sz="44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3" name="Shape 751"/>
            <p:cNvSpPr/>
            <p:nvPr/>
          </p:nvSpPr>
          <p:spPr>
            <a:xfrm>
              <a:off x="7709348" y="5412446"/>
              <a:ext cx="663657" cy="9016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r">
                <a:defRPr sz="4800" b="1"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lvl1pPr>
            </a:lstStyle>
            <a:p>
              <a:r>
                <a:rPr dirty="0"/>
                <a:t>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4422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6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0" grpId="0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621244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solidFill>
                  <a:srgbClr val="757575"/>
                </a:solidFill>
                <a:latin typeface="Arial" pitchFamily="34" charset="0"/>
                <a:cs typeface="Arial" pitchFamily="34" charset="0"/>
              </a:rPr>
              <a:t>Key features of an </a:t>
            </a:r>
            <a:r>
              <a:rPr lang="en-GB" sz="3600" dirty="0" err="1">
                <a:solidFill>
                  <a:srgbClr val="FF6600"/>
                </a:solidFill>
                <a:latin typeface="Arial" pitchFamily="34" charset="0"/>
                <a:cs typeface="Arial" pitchFamily="34" charset="0"/>
              </a:rPr>
              <a:t>it’s</a:t>
            </a:r>
            <a:r>
              <a:rPr lang="en-GB" sz="3600" dirty="0" err="1">
                <a:solidFill>
                  <a:srgbClr val="757575"/>
                </a:solidFill>
                <a:latin typeface="Arial" pitchFamily="34" charset="0"/>
                <a:cs typeface="Arial" pitchFamily="34" charset="0"/>
              </a:rPr>
              <a:t>eeze</a:t>
            </a:r>
            <a:r>
              <a:rPr lang="en-GB" sz="3600" dirty="0">
                <a:solidFill>
                  <a:srgbClr val="757575"/>
                </a:solidFill>
                <a:latin typeface="Arial" pitchFamily="34" charset="0"/>
                <a:cs typeface="Arial" pitchFamily="34" charset="0"/>
              </a:rPr>
              <a:t> website</a:t>
            </a:r>
          </a:p>
        </p:txBody>
      </p:sp>
      <p:sp>
        <p:nvSpPr>
          <p:cNvPr id="2" name="Rectangle 1"/>
          <p:cNvSpPr/>
          <p:nvPr/>
        </p:nvSpPr>
        <p:spPr>
          <a:xfrm>
            <a:off x="802341" y="2015089"/>
            <a:ext cx="6096000" cy="4247317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latin typeface="Arial" pitchFamily="34" charset="0"/>
                <a:cs typeface="Arial" pitchFamily="34" charset="0"/>
              </a:rPr>
              <a:t>Bespoke custom design – no templates</a:t>
            </a:r>
          </a:p>
          <a:p>
            <a:endParaRPr lang="en-GB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latin typeface="Arial" pitchFamily="34" charset="0"/>
                <a:cs typeface="Arial" pitchFamily="34" charset="0"/>
              </a:rPr>
              <a:t>Affordable payment plans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latin typeface="Arial" pitchFamily="34" charset="0"/>
                <a:cs typeface="Arial" pitchFamily="34" charset="0"/>
              </a:rPr>
              <a:t>Local support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latin typeface="Arial" pitchFamily="34" charset="0"/>
                <a:cs typeface="Arial" pitchFamily="34" charset="0"/>
              </a:rPr>
              <a:t>Powered by an easy to use CMS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latin typeface="Arial" pitchFamily="34" charset="0"/>
                <a:cs typeface="Arial" pitchFamily="34" charset="0"/>
              </a:rPr>
              <a:t>Automatic updates to CMS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latin typeface="Arial" pitchFamily="34" charset="0"/>
                <a:cs typeface="Arial" pitchFamily="34" charset="0"/>
              </a:rPr>
              <a:t>Built using latest technology</a:t>
            </a:r>
          </a:p>
          <a:p>
            <a:endParaRPr lang="en-GB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latin typeface="Arial" pitchFamily="34" charset="0"/>
                <a:cs typeface="Arial" pitchFamily="34" charset="0"/>
              </a:rPr>
              <a:t>Websites quick to load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latin typeface="Arial" pitchFamily="34" charset="0"/>
                <a:cs typeface="Arial" pitchFamily="34" charset="0"/>
              </a:rPr>
              <a:t>Lots of built-in features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9369" y="2127980"/>
            <a:ext cx="6032304" cy="4021536"/>
          </a:xfrm>
          <a:prstGeom prst="rect">
            <a:avLst/>
          </a:prstGeom>
        </p:spPr>
      </p:pic>
      <p:pic>
        <p:nvPicPr>
          <p:cNvPr id="14" name="5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081182" y="5398931"/>
            <a:ext cx="992630" cy="99263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9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732710" y="5398931"/>
            <a:ext cx="992630" cy="992631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grpSp>
        <p:nvGrpSpPr>
          <p:cNvPr id="16" name="Group 345"/>
          <p:cNvGrpSpPr/>
          <p:nvPr/>
        </p:nvGrpSpPr>
        <p:grpSpPr>
          <a:xfrm>
            <a:off x="10461193" y="5398931"/>
            <a:ext cx="992630" cy="992631"/>
            <a:chOff x="0" y="0"/>
            <a:chExt cx="1068573" cy="1068573"/>
          </a:xfrm>
        </p:grpSpPr>
        <p:sp>
          <p:nvSpPr>
            <p:cNvPr id="17" name="Shape 343"/>
            <p:cNvSpPr/>
            <p:nvPr/>
          </p:nvSpPr>
          <p:spPr>
            <a:xfrm>
              <a:off x="0" y="0"/>
              <a:ext cx="1068574" cy="1068574"/>
            </a:xfrm>
            <a:prstGeom prst="ellipse">
              <a:avLst/>
            </a:prstGeom>
            <a:solidFill>
              <a:srgbClr val="FF66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647700">
                <a:defRPr sz="44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pic>
          <p:nvPicPr>
            <p:cNvPr id="18" name="pasted-image.pdf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67932" y="168983"/>
              <a:ext cx="732618" cy="70439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9" name="Group 18"/>
          <p:cNvGrpSpPr/>
          <p:nvPr/>
        </p:nvGrpSpPr>
        <p:grpSpPr>
          <a:xfrm>
            <a:off x="6388959" y="5398931"/>
            <a:ext cx="992630" cy="992631"/>
            <a:chOff x="1384300" y="3987651"/>
            <a:chExt cx="1268959" cy="1268960"/>
          </a:xfrm>
        </p:grpSpPr>
        <p:sp>
          <p:nvSpPr>
            <p:cNvPr id="20" name="Shape 478"/>
            <p:cNvSpPr/>
            <p:nvPr/>
          </p:nvSpPr>
          <p:spPr>
            <a:xfrm>
              <a:off x="1384300" y="3987651"/>
              <a:ext cx="1268959" cy="1268960"/>
            </a:xfrm>
            <a:prstGeom prst="ellipse">
              <a:avLst/>
            </a:prstGeom>
            <a:solidFill>
              <a:srgbClr val="FF6E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647700">
                <a:defRPr sz="44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pic>
          <p:nvPicPr>
            <p:cNvPr id="21" name="pasted-image.pdf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628019" y="4238495"/>
              <a:ext cx="807962" cy="70511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818495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6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7328" y="2033818"/>
            <a:ext cx="14967286" cy="448924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1"/>
            <a:ext cx="12192000" cy="17041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>
                <a:latin typeface="Open Sans" pitchFamily="34" charset="0"/>
              </a:rPr>
              <a:t>WEBSITE PACKAGES</a:t>
            </a:r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218" y="2226324"/>
            <a:ext cx="2244943" cy="224494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715397926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5250" y="2423176"/>
            <a:ext cx="4840043" cy="238472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1"/>
            <a:ext cx="12192000" cy="17041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>
                <a:latin typeface="Open Sans" pitchFamily="34" charset="0"/>
              </a:rPr>
              <a:t>The it’seeze editing system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5402" y="3461522"/>
            <a:ext cx="5507008" cy="2692766"/>
          </a:xfrm>
          <a:prstGeom prst="rect">
            <a:avLst/>
          </a:prstGeom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16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535310" y="1913753"/>
            <a:ext cx="1338123" cy="1338124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642036" y="2423175"/>
            <a:ext cx="4948536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b="1" dirty="0">
                <a:latin typeface="Open Sans" charset="0"/>
                <a:ea typeface="Open Sans" charset="0"/>
                <a:cs typeface="Open Sans" charset="0"/>
              </a:rPr>
              <a:t>Our Editing System - Investment to date</a:t>
            </a:r>
            <a:endParaRPr lang="en-US" sz="1400" dirty="0">
              <a:latin typeface="Open Sans" charset="0"/>
              <a:ea typeface="Open Sans" charset="0"/>
              <a:cs typeface="Open Sans" charset="0"/>
            </a:endParaRP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en-US" sz="1400" dirty="0">
                <a:latin typeface="Open Sans" charset="0"/>
                <a:ea typeface="Open Sans" charset="0"/>
                <a:cs typeface="Open Sans" charset="0"/>
              </a:rPr>
              <a:t>10 years of development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en-US" sz="1400" dirty="0">
                <a:latin typeface="Open Sans" charset="0"/>
                <a:ea typeface="Open Sans" charset="0"/>
                <a:cs typeface="Open Sans" charset="0"/>
              </a:rPr>
              <a:t>130,000 lines of code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endParaRPr lang="en-US" sz="1400" dirty="0">
              <a:latin typeface="Open Sans" charset="0"/>
              <a:ea typeface="Open Sans" charset="0"/>
              <a:cs typeface="Open Sans" charset="0"/>
            </a:endParaRPr>
          </a:p>
          <a:p>
            <a:pPr>
              <a:lnSpc>
                <a:spcPct val="150000"/>
              </a:lnSpc>
            </a:pPr>
            <a:r>
              <a:rPr lang="en-US" sz="1400" b="1" dirty="0">
                <a:latin typeface="Open Sans" charset="0"/>
                <a:ea typeface="Open Sans" charset="0"/>
                <a:cs typeface="Open Sans" charset="0"/>
              </a:rPr>
              <a:t>Security Features</a:t>
            </a:r>
            <a:endParaRPr lang="en-US" sz="1400" dirty="0">
              <a:latin typeface="Open Sans" charset="0"/>
              <a:ea typeface="Open Sans" charset="0"/>
              <a:cs typeface="Open Sans" charset="0"/>
            </a:endParaRP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en-US" sz="1400" dirty="0">
                <a:latin typeface="Open Sans" charset="0"/>
                <a:ea typeface="Open Sans" charset="0"/>
                <a:cs typeface="Open Sans" charset="0"/>
              </a:rPr>
              <a:t>Web-based interface with no direct server access for third parties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en-US" sz="1400" dirty="0">
                <a:latin typeface="Open Sans" charset="0"/>
                <a:ea typeface="Open Sans" charset="0"/>
                <a:cs typeface="Open Sans" charset="0"/>
              </a:rPr>
              <a:t>All files uploaded by clients scanned for viruses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en-US" sz="1400" dirty="0">
                <a:latin typeface="Open Sans" charset="0"/>
                <a:ea typeface="Open Sans" charset="0"/>
                <a:cs typeface="Open Sans" charset="0"/>
              </a:rPr>
              <a:t>All visitor-supplied content scanned for viruses and run through </a:t>
            </a:r>
            <a:r>
              <a:rPr lang="en-US" sz="1400" dirty="0" err="1">
                <a:latin typeface="Open Sans" charset="0"/>
                <a:ea typeface="Open Sans" charset="0"/>
                <a:cs typeface="Open Sans" charset="0"/>
              </a:rPr>
              <a:t>Akismet</a:t>
            </a:r>
            <a:r>
              <a:rPr lang="en-US" sz="1400" dirty="0">
                <a:latin typeface="Open Sans" charset="0"/>
                <a:ea typeface="Open Sans" charset="0"/>
                <a:cs typeface="Open Sans" charset="0"/>
              </a:rPr>
              <a:t> spam checker</a:t>
            </a:r>
          </a:p>
        </p:txBody>
      </p:sp>
    </p:spTree>
    <p:extLst>
      <p:ext uri="{BB962C8B-B14F-4D97-AF65-F5344CB8AC3E}">
        <p14:creationId xmlns:p14="http://schemas.microsoft.com/office/powerpoint/2010/main" val="2012404977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53" t="-234" r="21298" b="78"/>
          <a:stretch/>
        </p:blipFill>
        <p:spPr>
          <a:xfrm>
            <a:off x="5898234" y="1913753"/>
            <a:ext cx="5759597" cy="399326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1"/>
            <a:ext cx="12192000" cy="17041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>
                <a:latin typeface="Open Sans" pitchFamily="34" charset="0"/>
              </a:rPr>
              <a:t>The it’seeze editing system</a:t>
            </a:r>
          </a:p>
        </p:txBody>
      </p:sp>
      <p:pic>
        <p:nvPicPr>
          <p:cNvPr id="9" name="16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535310" y="1913753"/>
            <a:ext cx="1338123" cy="1338124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642036" y="2423175"/>
            <a:ext cx="413830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b="1" dirty="0">
                <a:latin typeface="Open Sans" charset="0"/>
                <a:ea typeface="Open Sans" charset="0"/>
                <a:cs typeface="Open Sans" charset="0"/>
              </a:rPr>
              <a:t>Hosted on dedicated servers – daily backups 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en-US" sz="1400" dirty="0">
                <a:latin typeface="Open Sans" charset="0"/>
                <a:ea typeface="Open Sans" charset="0"/>
                <a:cs typeface="Open Sans" charset="0"/>
              </a:rPr>
              <a:t>Databases and files replicated continuously to back-up servers in Manchester and York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en-US" sz="1400" dirty="0">
                <a:latin typeface="Open Sans" charset="0"/>
                <a:ea typeface="Open Sans" charset="0"/>
                <a:cs typeface="Open Sans" charset="0"/>
              </a:rPr>
              <a:t>Off-site back-ups taken every 24 hours</a:t>
            </a:r>
          </a:p>
          <a:p>
            <a:pPr>
              <a:lnSpc>
                <a:spcPct val="150000"/>
              </a:lnSpc>
            </a:pPr>
            <a:endParaRPr lang="en-US" sz="1400" b="1" dirty="0">
              <a:latin typeface="Open Sans" charset="0"/>
              <a:ea typeface="Open Sans" charset="0"/>
              <a:cs typeface="Open Sans" charset="0"/>
            </a:endParaRPr>
          </a:p>
          <a:p>
            <a:pPr>
              <a:lnSpc>
                <a:spcPct val="150000"/>
              </a:lnSpc>
            </a:pPr>
            <a:r>
              <a:rPr lang="en-US" sz="1400" b="1" dirty="0">
                <a:latin typeface="Open Sans" charset="0"/>
                <a:ea typeface="Open Sans" charset="0"/>
                <a:cs typeface="Open Sans" charset="0"/>
              </a:rPr>
              <a:t>Latest CMS upgrades, during 2016 &amp; 2017 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en-US" sz="1400" dirty="0">
                <a:latin typeface="Open Sans" charset="0"/>
                <a:ea typeface="Open Sans" charset="0"/>
                <a:cs typeface="Open Sans" charset="0"/>
              </a:rPr>
              <a:t>Built-in blog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en-US" sz="1400" dirty="0">
                <a:latin typeface="Open Sans" charset="0"/>
                <a:ea typeface="Open Sans" charset="0"/>
                <a:cs typeface="Open Sans" charset="0"/>
              </a:rPr>
              <a:t>New, highly-configurable shop product </a:t>
            </a:r>
            <a:br>
              <a:rPr lang="en-US" sz="1400" dirty="0">
                <a:latin typeface="Open Sans" charset="0"/>
                <a:ea typeface="Open Sans" charset="0"/>
                <a:cs typeface="Open Sans" charset="0"/>
              </a:rPr>
            </a:br>
            <a:r>
              <a:rPr lang="en-US" sz="1400" dirty="0">
                <a:latin typeface="Open Sans" charset="0"/>
                <a:ea typeface="Open Sans" charset="0"/>
                <a:cs typeface="Open Sans" charset="0"/>
              </a:rPr>
              <a:t>page layout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en-US" sz="1400" dirty="0">
                <a:latin typeface="Open Sans" charset="0"/>
                <a:ea typeface="Open Sans" charset="0"/>
                <a:cs typeface="Open Sans" charset="0"/>
              </a:rPr>
              <a:t>Integration with </a:t>
            </a:r>
            <a:r>
              <a:rPr lang="en-US" sz="1400" dirty="0" err="1">
                <a:latin typeface="Open Sans" charset="0"/>
                <a:ea typeface="Open Sans" charset="0"/>
                <a:cs typeface="Open Sans" charset="0"/>
              </a:rPr>
              <a:t>Tidio</a:t>
            </a:r>
            <a:r>
              <a:rPr lang="en-US" sz="1400" dirty="0">
                <a:latin typeface="Open Sans" charset="0"/>
                <a:ea typeface="Open Sans" charset="0"/>
                <a:cs typeface="Open Sans" charset="0"/>
              </a:rPr>
              <a:t> Chat 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en-US" sz="1400" dirty="0">
                <a:latin typeface="Open Sans" charset="0"/>
                <a:ea typeface="Open Sans" charset="0"/>
                <a:cs typeface="Open Sans" charset="0"/>
              </a:rPr>
              <a:t>New payment gateways: Global Iris and Barclaycard </a:t>
            </a:r>
            <a:r>
              <a:rPr lang="en-US" sz="1400" dirty="0" err="1">
                <a:latin typeface="Open Sans" charset="0"/>
                <a:ea typeface="Open Sans" charset="0"/>
                <a:cs typeface="Open Sans" charset="0"/>
              </a:rPr>
              <a:t>ePDQ</a:t>
            </a:r>
            <a:endParaRPr lang="en-US" sz="1400" dirty="0">
              <a:latin typeface="Open Sans" charset="0"/>
              <a:ea typeface="Open Sans" charset="0"/>
              <a:cs typeface="Open Sans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/>
          <a:srcRect l="4621" t="4621" r="4621" b="4621"/>
          <a:stretch/>
        </p:blipFill>
        <p:spPr>
          <a:xfrm>
            <a:off x="6656639" y="5291481"/>
            <a:ext cx="1227323" cy="1231076"/>
          </a:xfrm>
          <a:prstGeom prst="ellipse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/>
          <a:srcRect l="9305" t="9305" r="9305" b="9305"/>
          <a:stretch/>
        </p:blipFill>
        <p:spPr>
          <a:xfrm>
            <a:off x="8268124" y="5291481"/>
            <a:ext cx="1226248" cy="1231076"/>
          </a:xfrm>
          <a:prstGeom prst="ellipse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/>
          <a:srcRect l="5630" t="5630" r="5630" b="5630"/>
          <a:stretch/>
        </p:blipFill>
        <p:spPr>
          <a:xfrm>
            <a:off x="9915933" y="5197022"/>
            <a:ext cx="1320336" cy="132553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538219684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"/>
            <a:ext cx="12192000" cy="168249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Open Sans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773938"/>
          </a:xfrm>
        </p:spPr>
        <p:txBody>
          <a:bodyPr>
            <a:norm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</a:rPr>
              <a:t>What’s included in our websites</a:t>
            </a:r>
          </a:p>
        </p:txBody>
      </p:sp>
      <p:pic>
        <p:nvPicPr>
          <p:cNvPr id="1028" name="Picture 4" descr="C:\Users\f1200159\Desktop\Franchisees Presentation\Images\8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9708" y="389965"/>
            <a:ext cx="1011346" cy="1011346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735101" y="2072461"/>
            <a:ext cx="517550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GB" sz="2000" dirty="0"/>
              <a:t>Custom built design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GB" sz="2000" dirty="0"/>
              <a:t>Content Management System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GB" sz="2000" dirty="0"/>
              <a:t>CMS Training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GB" sz="2000" dirty="0"/>
              <a:t>Local support 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GB" sz="2000" dirty="0"/>
              <a:t>Online support 24/7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GB" sz="2000" dirty="0"/>
              <a:t>Domain name &amp; management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GB" sz="2000" dirty="0">
                <a:cs typeface="Arial" pitchFamily="34" charset="0"/>
              </a:rPr>
              <a:t>Website hosting 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GB" sz="2000" dirty="0"/>
              <a:t>Daily back ups of client sites</a:t>
            </a:r>
          </a:p>
          <a:p>
            <a:pPr>
              <a:lnSpc>
                <a:spcPct val="150000"/>
              </a:lnSpc>
            </a:pPr>
            <a:endParaRPr lang="en-GB" sz="2000" dirty="0"/>
          </a:p>
          <a:p>
            <a:pPr>
              <a:lnSpc>
                <a:spcPct val="150000"/>
              </a:lnSpc>
            </a:pPr>
            <a:endParaRPr lang="en-GB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5404932" y="2072461"/>
            <a:ext cx="5033622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GB" sz="2000" dirty="0"/>
              <a:t>IMAP email addresses</a:t>
            </a:r>
          </a:p>
          <a:p>
            <a:pPr marL="457200" lvl="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000" dirty="0"/>
              <a:t>Ability to easily add videos and audio  </a:t>
            </a:r>
            <a:endParaRPr lang="en-GB" sz="2000" dirty="0"/>
          </a:p>
          <a:p>
            <a:pPr marL="457200" lvl="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000" dirty="0"/>
              <a:t>Ability to add password protected areas</a:t>
            </a:r>
            <a:endParaRPr lang="en-GB" sz="2000" dirty="0"/>
          </a:p>
          <a:p>
            <a:pPr marL="457200" lvl="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000" dirty="0"/>
              <a:t>Ability to integrate social media platforms</a:t>
            </a:r>
            <a:endParaRPr lang="en-GB" sz="2000" dirty="0"/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GB" sz="2000" dirty="0"/>
              <a:t>Blogging software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GB" sz="2000" dirty="0" err="1"/>
              <a:t>Tidio</a:t>
            </a:r>
            <a:r>
              <a:rPr lang="en-GB" sz="2000" dirty="0"/>
              <a:t> Live Chat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GB" sz="2000" dirty="0"/>
              <a:t>Submission to search engines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GB" sz="2000" dirty="0"/>
              <a:t>Google Analytics 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GB" sz="2000" dirty="0"/>
              <a:t>Access to built-in SEO Tools </a:t>
            </a:r>
          </a:p>
        </p:txBody>
      </p:sp>
      <p:grpSp>
        <p:nvGrpSpPr>
          <p:cNvPr id="7" name="Group 490"/>
          <p:cNvGrpSpPr/>
          <p:nvPr/>
        </p:nvGrpSpPr>
        <p:grpSpPr>
          <a:xfrm>
            <a:off x="9776013" y="4347198"/>
            <a:ext cx="1924872" cy="1924874"/>
            <a:chOff x="0" y="0"/>
            <a:chExt cx="1268958" cy="1268958"/>
          </a:xfrm>
        </p:grpSpPr>
        <p:sp>
          <p:nvSpPr>
            <p:cNvPr id="8" name="Shape 486"/>
            <p:cNvSpPr/>
            <p:nvPr/>
          </p:nvSpPr>
          <p:spPr>
            <a:xfrm>
              <a:off x="0" y="0"/>
              <a:ext cx="1268959" cy="1268959"/>
            </a:xfrm>
            <a:prstGeom prst="ellipse">
              <a:avLst/>
            </a:prstGeom>
            <a:solidFill>
              <a:srgbClr val="FF6E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647700">
                <a:defRPr sz="44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pic>
          <p:nvPicPr>
            <p:cNvPr id="9" name="pasted-image.pdf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71109" y="271546"/>
              <a:ext cx="543496" cy="54449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" name="pasted-image.pdf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579109" y="523323"/>
              <a:ext cx="543496" cy="54449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" name="pasted-image.pdf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579109" y="136192"/>
              <a:ext cx="390228" cy="39094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293864277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4919</TotalTime>
  <Words>483</Words>
  <Application>Microsoft Office PowerPoint</Application>
  <PresentationFormat>Widescreen</PresentationFormat>
  <Paragraphs>147</Paragraphs>
  <Slides>20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20</vt:i4>
      </vt:variant>
    </vt:vector>
  </HeadingPairs>
  <TitlesOfParts>
    <vt:vector size="32" baseType="lpstr">
      <vt:lpstr>Arial</vt:lpstr>
      <vt:lpstr>Calibri</vt:lpstr>
      <vt:lpstr>Century Gothic</vt:lpstr>
      <vt:lpstr>Open Sans</vt:lpstr>
      <vt:lpstr>Open Sans Light</vt:lpstr>
      <vt:lpstr>Open Sans Semibold</vt:lpstr>
      <vt:lpstr>Wingdings</vt:lpstr>
      <vt:lpstr>Office Theme</vt:lpstr>
      <vt:lpstr>1_Office Theme</vt:lpstr>
      <vt:lpstr>3_Office Theme</vt:lpstr>
      <vt:lpstr>4_Office Theme</vt:lpstr>
      <vt:lpstr>5_Office Theme</vt:lpstr>
      <vt:lpstr>PowerPoint Presentation</vt:lpstr>
      <vt:lpstr>PowerPoint Presentation</vt:lpstr>
      <vt:lpstr>PowerPoint Presentation</vt:lpstr>
      <vt:lpstr>it’seeze Windsor services offered. . .</vt:lpstr>
      <vt:lpstr>PowerPoint Presentation</vt:lpstr>
      <vt:lpstr>PowerPoint Presentation</vt:lpstr>
      <vt:lpstr>PowerPoint Presentation</vt:lpstr>
      <vt:lpstr>PowerPoint Presentation</vt:lpstr>
      <vt:lpstr>What’s included in our websites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Web Design Trends for 2017/2018</vt:lpstr>
      <vt:lpstr>it’seeze websites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Revolution in websites . . .  . . . Introducing ‘responsive’</dc:title>
  <dc:creator>Amy Cross</dc:creator>
  <cp:lastModifiedBy>Lauren Bourne</cp:lastModifiedBy>
  <cp:revision>199</cp:revision>
  <dcterms:created xsi:type="dcterms:W3CDTF">2015-06-04T09:05:15Z</dcterms:created>
  <dcterms:modified xsi:type="dcterms:W3CDTF">2017-06-09T15:24:55Z</dcterms:modified>
</cp:coreProperties>
</file>