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58" r:id="rId5"/>
    <p:sldId id="257" r:id="rId6"/>
    <p:sldId id="260" r:id="rId7"/>
    <p:sldId id="274" r:id="rId8"/>
    <p:sldId id="262" r:id="rId9"/>
    <p:sldId id="261" r:id="rId10"/>
    <p:sldId id="263" r:id="rId11"/>
    <p:sldId id="266" r:id="rId12"/>
    <p:sldId id="270" r:id="rId13"/>
    <p:sldId id="267" r:id="rId14"/>
    <p:sldId id="269" r:id="rId15"/>
    <p:sldId id="275" r:id="rId16"/>
    <p:sldId id="277" r:id="rId17"/>
    <p:sldId id="278" r:id="rId18"/>
    <p:sldId id="280" r:id="rId19"/>
    <p:sldId id="279" r:id="rId20"/>
    <p:sldId id="27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6380" autoAdjust="0"/>
  </p:normalViewPr>
  <p:slideViewPr>
    <p:cSldViewPr snapToGrid="0">
      <p:cViewPr varScale="1">
        <p:scale>
          <a:sx n="107" d="100"/>
          <a:sy n="107" d="100"/>
        </p:scale>
        <p:origin x="78" y="2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64" y="513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B670-7DF4-4FB2-85FC-3EF460354944}" type="datetimeFigureOut">
              <a:rPr lang="en-GB" smtClean="0"/>
              <a:pPr/>
              <a:t>30/10/2015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A7B02-9D7F-49FA-9224-4AA324E045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82590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B670-7DF4-4FB2-85FC-3EF460354944}" type="datetimeFigureOut">
              <a:rPr lang="en-GB" smtClean="0"/>
              <a:pPr/>
              <a:t>30/10/2015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A7B02-9D7F-49FA-9224-4AA324E045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00414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B670-7DF4-4FB2-85FC-3EF460354944}" type="datetimeFigureOut">
              <a:rPr lang="en-GB" smtClean="0"/>
              <a:pPr/>
              <a:t>30/10/2015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A7B02-9D7F-49FA-9224-4AA324E045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48734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B670-7DF4-4FB2-85FC-3EF460354944}" type="datetimeFigureOut">
              <a:rPr lang="en-GB" smtClean="0"/>
              <a:pPr/>
              <a:t>30/10/2015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A7B02-9D7F-49FA-9224-4AA324E045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2344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B670-7DF4-4FB2-85FC-3EF460354944}" type="datetimeFigureOut">
              <a:rPr lang="en-GB" smtClean="0"/>
              <a:pPr/>
              <a:t>30/10/2015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A7B02-9D7F-49FA-9224-4AA324E045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23914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B670-7DF4-4FB2-85FC-3EF460354944}" type="datetimeFigureOut">
              <a:rPr lang="en-GB" smtClean="0"/>
              <a:pPr/>
              <a:t>30/10/2015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A7B02-9D7F-49FA-9224-4AA324E045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27771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B670-7DF4-4FB2-85FC-3EF460354944}" type="datetimeFigureOut">
              <a:rPr lang="en-GB" smtClean="0"/>
              <a:pPr/>
              <a:t>30/10/2015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A7B02-9D7F-49FA-9224-4AA324E045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49832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B670-7DF4-4FB2-85FC-3EF460354944}" type="datetimeFigureOut">
              <a:rPr lang="en-GB" smtClean="0"/>
              <a:pPr/>
              <a:t>30/10/2015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A7B02-9D7F-49FA-9224-4AA324E045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26880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B670-7DF4-4FB2-85FC-3EF460354944}" type="datetimeFigureOut">
              <a:rPr lang="en-GB" smtClean="0"/>
              <a:pPr/>
              <a:t>30/10/2015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A7B02-9D7F-49FA-9224-4AA324E045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64807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B670-7DF4-4FB2-85FC-3EF460354944}" type="datetimeFigureOut">
              <a:rPr lang="en-GB" smtClean="0"/>
              <a:pPr/>
              <a:t>30/10/2015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A7B02-9D7F-49FA-9224-4AA324E045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84285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B670-7DF4-4FB2-85FC-3EF460354944}" type="datetimeFigureOut">
              <a:rPr lang="en-GB" smtClean="0"/>
              <a:pPr/>
              <a:t>30/10/2015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A7B02-9D7F-49FA-9224-4AA324E045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69615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en Sans" pitchFamily="34" charset="0"/>
              </a:defRPr>
            </a:lvl1pPr>
          </a:lstStyle>
          <a:p>
            <a:fld id="{52DBB670-7DF4-4FB2-85FC-3EF460354944}" type="datetimeFigureOut">
              <a:rPr lang="en-GB" smtClean="0"/>
              <a:pPr/>
              <a:t>30/10/2015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en Sans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" pitchFamily="34" charset="0"/>
              </a:defRPr>
            </a:lvl1pPr>
          </a:lstStyle>
          <a:p>
            <a:fld id="{24AA7B02-9D7F-49FA-9224-4AA324E045F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1126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en Sans Light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f1200159\Desktop\Franchisees%20Presentation\Images%20&amp;%20Video\itseeze%20animation.mp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1200159\Desktop\Franchisees Presentation\Images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69953" y="290944"/>
            <a:ext cx="1691956" cy="512098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4391891"/>
            <a:ext cx="12192000" cy="24661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Open Sans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324" y="2050616"/>
            <a:ext cx="10945091" cy="1413019"/>
          </a:xfrm>
        </p:spPr>
        <p:txBody>
          <a:bodyPr>
            <a:noAutofit/>
          </a:bodyPr>
          <a:lstStyle/>
          <a:p>
            <a:pPr algn="l"/>
            <a:r>
              <a:rPr lang="en-GB" sz="5000" dirty="0" smtClean="0">
                <a:solidFill>
                  <a:schemeClr val="accent2"/>
                </a:solidFill>
              </a:rPr>
              <a:t>Getting your business ready </a:t>
            </a:r>
            <a:br>
              <a:rPr lang="en-GB" sz="5000" dirty="0" smtClean="0">
                <a:solidFill>
                  <a:schemeClr val="accent2"/>
                </a:solidFill>
              </a:rPr>
            </a:br>
            <a:r>
              <a:rPr lang="en-GB" sz="5000" dirty="0" smtClean="0">
                <a:solidFill>
                  <a:schemeClr val="accent2"/>
                </a:solidFill>
              </a:rPr>
              <a:t>for the mobile revolution</a:t>
            </a:r>
            <a:endParaRPr lang="en-GB" sz="5000" dirty="0">
              <a:solidFill>
                <a:schemeClr val="accent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455" y="4738260"/>
            <a:ext cx="8575964" cy="1717964"/>
          </a:xfrm>
        </p:spPr>
        <p:txBody>
          <a:bodyPr>
            <a:normAutofit/>
          </a:bodyPr>
          <a:lstStyle/>
          <a:p>
            <a:pPr algn="l"/>
            <a:r>
              <a:rPr lang="en-GB" dirty="0" smtClean="0">
                <a:solidFill>
                  <a:schemeClr val="bg1"/>
                </a:solidFill>
              </a:rPr>
              <a:t>By Joe </a:t>
            </a:r>
            <a:r>
              <a:rPr lang="en-GB" dirty="0" err="1" smtClean="0">
                <a:solidFill>
                  <a:schemeClr val="bg1"/>
                </a:solidFill>
              </a:rPr>
              <a:t>Bloggs</a:t>
            </a:r>
            <a:r>
              <a:rPr lang="en-GB" dirty="0" smtClean="0">
                <a:solidFill>
                  <a:schemeClr val="bg1"/>
                </a:solidFill>
              </a:rPr>
              <a:t>, </a:t>
            </a:r>
            <a:r>
              <a:rPr lang="en-GB" dirty="0" err="1" smtClean="0">
                <a:solidFill>
                  <a:schemeClr val="bg1"/>
                </a:solidFill>
              </a:rPr>
              <a:t>it’seeze</a:t>
            </a:r>
            <a:r>
              <a:rPr lang="en-GB" dirty="0" smtClean="0">
                <a:solidFill>
                  <a:schemeClr val="bg1"/>
                </a:solidFill>
              </a:rPr>
              <a:t> somewhere</a:t>
            </a:r>
          </a:p>
          <a:p>
            <a:pPr algn="l"/>
            <a:r>
              <a:rPr lang="en-GB" dirty="0" smtClean="0">
                <a:solidFill>
                  <a:schemeClr val="bg1"/>
                </a:solidFill>
              </a:rPr>
              <a:t/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Te: 01234 567 890 / 07712 345 678   email address here</a:t>
            </a:r>
          </a:p>
          <a:p>
            <a:pPr algn="l"/>
            <a:r>
              <a:rPr lang="en-GB" dirty="0" smtClean="0">
                <a:solidFill>
                  <a:schemeClr val="bg1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itseeze-somewhere.co.uk</a:t>
            </a:r>
          </a:p>
          <a:p>
            <a:pPr algn="l"/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051" name="Picture 3" descr="C:\Users\f1200159\Desktop\Franchisees Presentation\Images &amp; Video\logo.png"/>
          <p:cNvPicPr>
            <a:picLocks noChangeAspect="1" noChangeArrowheads="1"/>
          </p:cNvPicPr>
          <p:nvPr/>
        </p:nvPicPr>
        <p:blipFill>
          <a:blip r:embed="rId3" cstate="print"/>
          <a:srcRect t="34690" b="35365"/>
          <a:stretch>
            <a:fillRect/>
          </a:stretch>
        </p:blipFill>
        <p:spPr bwMode="auto">
          <a:xfrm>
            <a:off x="531093" y="581893"/>
            <a:ext cx="4566264" cy="10252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05903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f1200159\Desktop\Conference Presentation\Images\mob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 flipV="1">
            <a:off x="8427984" y="914188"/>
            <a:ext cx="2594044" cy="5229522"/>
          </a:xfrm>
          <a:prstGeom prst="rect">
            <a:avLst/>
          </a:prstGeom>
          <a:noFill/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31572" y="582207"/>
            <a:ext cx="6271010" cy="1322188"/>
          </a:xfrm>
        </p:spPr>
        <p:txBody>
          <a:bodyPr>
            <a:normAutofit/>
          </a:bodyPr>
          <a:lstStyle/>
          <a:p>
            <a:r>
              <a:rPr lang="en-GB" sz="3600" b="1" dirty="0" err="1" smtClean="0"/>
              <a:t>GoDaddy</a:t>
            </a:r>
            <a:r>
              <a:rPr lang="en-GB" sz="3600" b="1" dirty="0" smtClean="0"/>
              <a:t>: </a:t>
            </a:r>
            <a:r>
              <a:rPr lang="en-GB" sz="3600" b="1" dirty="0" smtClean="0">
                <a:solidFill>
                  <a:schemeClr val="accent1"/>
                </a:solidFill>
              </a:rPr>
              <a:t>glossandtoss.net</a:t>
            </a:r>
            <a:endParaRPr lang="en-GB" sz="3600" b="1" dirty="0">
              <a:solidFill>
                <a:schemeClr val="accent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" b="20044"/>
          <a:stretch>
            <a:fillRect/>
          </a:stretch>
        </p:blipFill>
        <p:spPr>
          <a:xfrm>
            <a:off x="8616662" y="1501656"/>
            <a:ext cx="2199473" cy="4034263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1814945" y="1359013"/>
            <a:ext cx="7866890" cy="2173896"/>
            <a:chOff x="1814945" y="1359013"/>
            <a:chExt cx="7866890" cy="2173896"/>
          </a:xfrm>
        </p:grpSpPr>
        <p:sp>
          <p:nvSpPr>
            <p:cNvPr id="27" name="Rectangle 26"/>
            <p:cNvSpPr/>
            <p:nvPr/>
          </p:nvSpPr>
          <p:spPr>
            <a:xfrm>
              <a:off x="1814945" y="2133600"/>
              <a:ext cx="3435928" cy="13993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Open Sans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8611358" y="1359013"/>
              <a:ext cx="1070477" cy="478174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Open Sans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93292" y="2332033"/>
              <a:ext cx="303590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Social media icons too small to press on a touch screen mobile</a:t>
              </a:r>
              <a:endParaRPr lang="en-GB" sz="2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V="1">
              <a:off x="5347855" y="1761588"/>
              <a:ext cx="3300624" cy="1023176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1842654" y="2022764"/>
            <a:ext cx="9076372" cy="3422072"/>
            <a:chOff x="1842654" y="2022764"/>
            <a:chExt cx="9076372" cy="3422072"/>
          </a:xfrm>
        </p:grpSpPr>
        <p:sp>
          <p:nvSpPr>
            <p:cNvPr id="29" name="Rectangle 28"/>
            <p:cNvSpPr/>
            <p:nvPr/>
          </p:nvSpPr>
          <p:spPr>
            <a:xfrm>
              <a:off x="1842654" y="4045527"/>
              <a:ext cx="3435928" cy="13993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Open Sans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080295" y="4244779"/>
              <a:ext cx="301817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Text that is legible on a desktop, is not legible on a hand held device</a:t>
              </a:r>
              <a:endParaRPr lang="en-GB" sz="2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9721897" y="3534455"/>
              <a:ext cx="1197129" cy="658718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Open Sans" pitchFamily="34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9344193" y="2022764"/>
              <a:ext cx="950722" cy="53127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Open Sans" pitchFamily="34" charset="0"/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5389418" y="2414154"/>
              <a:ext cx="4267200" cy="2143991"/>
              <a:chOff x="4617990" y="2414154"/>
              <a:chExt cx="5001241" cy="2212637"/>
            </a:xfrm>
          </p:grpSpPr>
          <p:cxnSp>
            <p:nvCxnSpPr>
              <p:cNvPr id="20" name="Straight Arrow Connector 19"/>
              <p:cNvCxnSpPr/>
              <p:nvPr/>
            </p:nvCxnSpPr>
            <p:spPr>
              <a:xfrm flipV="1">
                <a:off x="4617990" y="4112059"/>
                <a:ext cx="5001241" cy="514732"/>
              </a:xfrm>
              <a:prstGeom prst="straightConnector1">
                <a:avLst/>
              </a:prstGeom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flipV="1">
                <a:off x="4706255" y="2414154"/>
                <a:ext cx="4558107" cy="2055192"/>
              </a:xfrm>
              <a:prstGeom prst="straightConnector1">
                <a:avLst/>
              </a:prstGeom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5919757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31055" y="574864"/>
            <a:ext cx="6783198" cy="1563893"/>
          </a:xfrm>
        </p:spPr>
        <p:txBody>
          <a:bodyPr>
            <a:normAutofit/>
          </a:bodyPr>
          <a:lstStyle/>
          <a:p>
            <a:r>
              <a:rPr lang="en-GB" sz="3600" b="1" dirty="0"/>
              <a:t>WordPress: 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reddledemo.wordpress.com</a:t>
            </a:r>
            <a:endParaRPr lang="en-GB" sz="36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7486829" y="858292"/>
            <a:ext cx="2594044" cy="5229522"/>
            <a:chOff x="7486829" y="858292"/>
            <a:chExt cx="2594044" cy="5229522"/>
          </a:xfrm>
        </p:grpSpPr>
        <p:pic>
          <p:nvPicPr>
            <p:cNvPr id="17" name="Picture 2" descr="C:\Users\f1200159\Desktop\Conference Presentation\Images\mobil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 flipV="1">
              <a:off x="7486829" y="858292"/>
              <a:ext cx="2594044" cy="5229522"/>
            </a:xfrm>
            <a:prstGeom prst="rect">
              <a:avLst/>
            </a:prstGeom>
            <a:noFill/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3768" y="1540352"/>
              <a:ext cx="2210991" cy="3914516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1011380" y="3186545"/>
            <a:ext cx="9089420" cy="1828800"/>
            <a:chOff x="1011380" y="3186545"/>
            <a:chExt cx="908942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011380" y="3186545"/>
              <a:ext cx="3463637" cy="182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Open Sans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294441" y="3407762"/>
              <a:ext cx="28511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To display a ‘grandchild’ page, the sites halves in size to fit this on the screen</a:t>
              </a:r>
              <a:endParaRPr lang="en-GB" sz="2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8574289" y="3631770"/>
              <a:ext cx="1526511" cy="1020323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Open Sans" pitchFamily="34" charset="0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4585855" y="4146332"/>
              <a:ext cx="3959055" cy="0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96068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8"/>
          <p:cNvGrpSpPr/>
          <p:nvPr/>
        </p:nvGrpSpPr>
        <p:grpSpPr>
          <a:xfrm>
            <a:off x="5961293" y="2486115"/>
            <a:ext cx="1847695" cy="3724903"/>
            <a:chOff x="8859992" y="1258784"/>
            <a:chExt cx="2434709" cy="4908306"/>
          </a:xfrm>
        </p:grpSpPr>
        <p:pic>
          <p:nvPicPr>
            <p:cNvPr id="34" name="Picture 2" descr="C:\Users\f1200159\Desktop\Conference Presentation\Images\mobil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 flipV="1">
              <a:off x="8859992" y="1258784"/>
              <a:ext cx="2434709" cy="4908306"/>
            </a:xfrm>
            <a:prstGeom prst="rect">
              <a:avLst/>
            </a:prstGeom>
            <a:noFill/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8421" y="1824411"/>
              <a:ext cx="2071536" cy="3667615"/>
            </a:xfrm>
            <a:prstGeom prst="rect">
              <a:avLst/>
            </a:prstGeom>
          </p:spPr>
        </p:pic>
      </p:grpSp>
      <p:grpSp>
        <p:nvGrpSpPr>
          <p:cNvPr id="25" name="Group 19"/>
          <p:cNvGrpSpPr/>
          <p:nvPr/>
        </p:nvGrpSpPr>
        <p:grpSpPr>
          <a:xfrm>
            <a:off x="8269679" y="898908"/>
            <a:ext cx="3315483" cy="4707323"/>
            <a:chOff x="3014065" y="2928021"/>
            <a:chExt cx="2412958" cy="3425918"/>
          </a:xfrm>
        </p:grpSpPr>
        <p:pic>
          <p:nvPicPr>
            <p:cNvPr id="30" name="Picture 2" descr="C:\Users\f1200159\Desktop\Conference Presentation\Images\tablet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14065" y="2928021"/>
              <a:ext cx="2412958" cy="3425918"/>
            </a:xfrm>
            <a:prstGeom prst="rect">
              <a:avLst/>
            </a:prstGeom>
            <a:noFill/>
          </p:spPr>
        </p:pic>
        <p:pic>
          <p:nvPicPr>
            <p:cNvPr id="31" name="Picture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99" r="28140" b="3154"/>
            <a:stretch>
              <a:fillRect/>
            </a:stretch>
          </p:blipFill>
          <p:spPr>
            <a:xfrm>
              <a:off x="3206338" y="3281792"/>
              <a:ext cx="2006930" cy="2655870"/>
            </a:xfrm>
            <a:prstGeom prst="rect">
              <a:avLst/>
            </a:prstGeom>
          </p:spPr>
        </p:pic>
      </p:grpSp>
      <p:sp>
        <p:nvSpPr>
          <p:cNvPr id="48" name="Title 1"/>
          <p:cNvSpPr>
            <a:spLocks noGrp="1"/>
          </p:cNvSpPr>
          <p:nvPr>
            <p:ph type="title"/>
          </p:nvPr>
        </p:nvSpPr>
        <p:spPr>
          <a:xfrm>
            <a:off x="499655" y="519839"/>
            <a:ext cx="11061970" cy="1172774"/>
          </a:xfrm>
        </p:spPr>
        <p:txBody>
          <a:bodyPr>
            <a:normAutofit/>
          </a:bodyPr>
          <a:lstStyle/>
          <a:p>
            <a:r>
              <a:rPr lang="en-GB" sz="3600" b="1" dirty="0" smtClean="0"/>
              <a:t>Site Wizard: </a:t>
            </a:r>
            <a:r>
              <a:rPr lang="en-GB" sz="3600" b="1" dirty="0" smtClean="0">
                <a:solidFill>
                  <a:schemeClr val="accent1"/>
                </a:solidFill>
              </a:rPr>
              <a:t>snobgifts.co.uk</a:t>
            </a:r>
            <a:endParaRPr lang="en-GB" sz="3600" b="1" dirty="0">
              <a:solidFill>
                <a:schemeClr val="accent1"/>
              </a:solidFill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623464" y="1676400"/>
            <a:ext cx="7606137" cy="1330036"/>
            <a:chOff x="623464" y="1676400"/>
            <a:chExt cx="7606137" cy="1330036"/>
          </a:xfrm>
        </p:grpSpPr>
        <p:sp>
          <p:nvSpPr>
            <p:cNvPr id="49" name="Rectangle 48"/>
            <p:cNvSpPr/>
            <p:nvPr/>
          </p:nvSpPr>
          <p:spPr>
            <a:xfrm>
              <a:off x="623464" y="1676400"/>
              <a:ext cx="4031672" cy="13300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Open Sans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58991" y="1947561"/>
              <a:ext cx="368530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err="1" smtClean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Facebook</a:t>
              </a:r>
              <a:r>
                <a:rPr lang="en-GB" sz="2000" dirty="0" smtClean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 widget does not adapt on tablets and mobiles</a:t>
              </a:r>
              <a:endParaRPr lang="en-GB" sz="2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  <a:p>
              <a:endParaRPr lang="en-GB" sz="1600" dirty="0">
                <a:solidFill>
                  <a:schemeClr val="bg1"/>
                </a:solidFill>
                <a:latin typeface="Open Sans" pitchFamily="34" charset="0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4798664" y="2302469"/>
              <a:ext cx="3430937" cy="0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609609" y="3214255"/>
            <a:ext cx="7270389" cy="1330036"/>
            <a:chOff x="609609" y="3214255"/>
            <a:chExt cx="7270389" cy="1330036"/>
          </a:xfrm>
        </p:grpSpPr>
        <p:sp>
          <p:nvSpPr>
            <p:cNvPr id="24" name="Oval 23"/>
            <p:cNvSpPr/>
            <p:nvPr/>
          </p:nvSpPr>
          <p:spPr>
            <a:xfrm>
              <a:off x="5849944" y="3519052"/>
              <a:ext cx="2030054" cy="1025236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Open Sans" pitchFamily="34" charset="0"/>
              </a:endParaRPr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609609" y="3214255"/>
              <a:ext cx="4961387" cy="1330036"/>
              <a:chOff x="609609" y="3214255"/>
              <a:chExt cx="4961387" cy="1330036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609609" y="3214255"/>
                <a:ext cx="4031672" cy="133003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Open Sans" pitchFamily="34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900544" y="3354839"/>
                <a:ext cx="3158847" cy="10370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000" dirty="0" smtClean="0">
                    <a:solidFill>
                      <a:schemeClr val="bg1"/>
                    </a:solidFill>
                    <a:latin typeface="Open Sans" pitchFamily="34" charset="0"/>
                    <a:ea typeface="Open Sans" pitchFamily="34" charset="0"/>
                    <a:cs typeface="Open Sans" pitchFamily="34" charset="0"/>
                  </a:rPr>
                  <a:t>Text on category images is too small to easily read on a mobile</a:t>
                </a:r>
              </a:p>
            </p:txBody>
          </p:sp>
          <p:cxnSp>
            <p:nvCxnSpPr>
              <p:cNvPr id="52" name="Straight Arrow Connector 51"/>
              <p:cNvCxnSpPr/>
              <p:nvPr/>
            </p:nvCxnSpPr>
            <p:spPr>
              <a:xfrm>
                <a:off x="4724401" y="3951159"/>
                <a:ext cx="846595" cy="0"/>
              </a:xfrm>
              <a:prstGeom prst="straightConnector1">
                <a:avLst/>
              </a:prstGeom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1802981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16681" y="169068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Open Sans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12617" y="733846"/>
            <a:ext cx="10704995" cy="764213"/>
          </a:xfrm>
        </p:spPr>
        <p:txBody>
          <a:bodyPr>
            <a:normAutofit/>
          </a:bodyPr>
          <a:lstStyle/>
          <a:p>
            <a:r>
              <a:rPr lang="en-GB" sz="3600" b="1" dirty="0" smtClean="0"/>
              <a:t>Site Wizard: </a:t>
            </a:r>
            <a:r>
              <a:rPr lang="en-GB" sz="3600" b="1" dirty="0" smtClean="0">
                <a:solidFill>
                  <a:srgbClr val="0070C0"/>
                </a:solidFill>
              </a:rPr>
              <a:t>singhsgravesend.com</a:t>
            </a:r>
            <a:endParaRPr lang="en-GB" sz="3600" b="1" dirty="0">
              <a:solidFill>
                <a:srgbClr val="0070C0"/>
              </a:solidFill>
            </a:endParaRPr>
          </a:p>
        </p:txBody>
      </p:sp>
      <p:grpSp>
        <p:nvGrpSpPr>
          <p:cNvPr id="14" name="Group 11"/>
          <p:cNvGrpSpPr/>
          <p:nvPr/>
        </p:nvGrpSpPr>
        <p:grpSpPr>
          <a:xfrm>
            <a:off x="9273834" y="1585305"/>
            <a:ext cx="2337321" cy="4711976"/>
            <a:chOff x="8877019" y="750010"/>
            <a:chExt cx="2785892" cy="5616283"/>
          </a:xfrm>
        </p:grpSpPr>
        <p:pic>
          <p:nvPicPr>
            <p:cNvPr id="25" name="Picture 2" descr="C:\Users\f1200159\Desktop\Conference Presentation\Images\mobil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 flipV="1">
              <a:off x="8877019" y="750010"/>
              <a:ext cx="2785892" cy="5616283"/>
            </a:xfrm>
            <a:prstGeom prst="rect">
              <a:avLst/>
            </a:prstGeom>
            <a:noFill/>
          </p:spPr>
        </p:pic>
        <p:pic>
          <p:nvPicPr>
            <p:cNvPr id="26" name="Content Placeholder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1359" y="1808294"/>
              <a:ext cx="2437256" cy="3559148"/>
            </a:xfrm>
            <a:prstGeom prst="rect">
              <a:avLst/>
            </a:prstGeom>
          </p:spPr>
        </p:pic>
      </p:grpSp>
      <p:grpSp>
        <p:nvGrpSpPr>
          <p:cNvPr id="18" name="Group 14"/>
          <p:cNvGrpSpPr/>
          <p:nvPr/>
        </p:nvGrpSpPr>
        <p:grpSpPr>
          <a:xfrm>
            <a:off x="307386" y="2070451"/>
            <a:ext cx="5610336" cy="3951498"/>
            <a:chOff x="-244705" y="1811658"/>
            <a:chExt cx="5610336" cy="3951498"/>
          </a:xfrm>
        </p:grpSpPr>
        <p:pic>
          <p:nvPicPr>
            <p:cNvPr id="23" name="Picture 2" descr="C:\Users\f1200159\Desktop\Conference Presentation\Images\tablet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6200000">
              <a:off x="584714" y="982239"/>
              <a:ext cx="3951498" cy="5610336"/>
            </a:xfrm>
            <a:prstGeom prst="rect">
              <a:avLst/>
            </a:prstGeom>
            <a:noFill/>
          </p:spPr>
        </p:pic>
        <p:pic>
          <p:nvPicPr>
            <p:cNvPr id="24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987" y="2640080"/>
              <a:ext cx="4378288" cy="2831444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886691" y="1662545"/>
            <a:ext cx="7523018" cy="2244437"/>
            <a:chOff x="886691" y="1662545"/>
            <a:chExt cx="7523018" cy="2244437"/>
          </a:xfrm>
        </p:grpSpPr>
        <p:sp>
          <p:nvSpPr>
            <p:cNvPr id="29" name="Rectangle 28"/>
            <p:cNvSpPr/>
            <p:nvPr/>
          </p:nvSpPr>
          <p:spPr>
            <a:xfrm>
              <a:off x="6428509" y="1662545"/>
              <a:ext cx="1981200" cy="19119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Open Sans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538052" y="1808266"/>
              <a:ext cx="1743056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solidFill>
                    <a:schemeClr val="bg1"/>
                  </a:solidFill>
                  <a:latin typeface="Open Sans" pitchFamily="34" charset="0"/>
                </a:rPr>
                <a:t>On a tablet device the logo overlaps the content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>
              <a:off x="2189018" y="2984740"/>
              <a:ext cx="4160024" cy="0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886691" y="2673927"/>
              <a:ext cx="1233055" cy="1233055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Open Sans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428509" y="2272141"/>
            <a:ext cx="5237019" cy="3948549"/>
            <a:chOff x="6428509" y="2272141"/>
            <a:chExt cx="5237019" cy="3948549"/>
          </a:xfrm>
        </p:grpSpPr>
        <p:sp>
          <p:nvSpPr>
            <p:cNvPr id="30" name="Rectangle 29"/>
            <p:cNvSpPr/>
            <p:nvPr/>
          </p:nvSpPr>
          <p:spPr>
            <a:xfrm>
              <a:off x="6428509" y="3879271"/>
              <a:ext cx="1981200" cy="23414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Open Sans" pitchFamily="34" charset="0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V="1">
              <a:off x="8562109" y="2881223"/>
              <a:ext cx="961453" cy="914922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8659091" y="2898475"/>
              <a:ext cx="2348215" cy="1091634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6538052" y="4094266"/>
              <a:ext cx="174305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solidFill>
                    <a:schemeClr val="bg1"/>
                  </a:solidFill>
                  <a:latin typeface="Open Sans" pitchFamily="34" charset="0"/>
                </a:rPr>
                <a:t>On a mobile device the logo and the menu overlaps the content</a:t>
              </a:r>
              <a:endParaRPr lang="en-GB" sz="2000" dirty="0">
                <a:solidFill>
                  <a:schemeClr val="bg1"/>
                </a:solidFill>
                <a:latin typeface="Open Sans" pitchFamily="34" charset="0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9448801" y="2272141"/>
              <a:ext cx="720437" cy="720437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Open Sans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10945091" y="2272141"/>
              <a:ext cx="720437" cy="720437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Open San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20266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71055" y="746280"/>
            <a:ext cx="71905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err="1">
                <a:solidFill>
                  <a:schemeClr val="bg2">
                    <a:lumMod val="10000"/>
                  </a:schemeClr>
                </a:solidFill>
                <a:latin typeface="Open Sans" pitchFamily="34" charset="0"/>
              </a:rPr>
              <a:t>Nettl</a:t>
            </a:r>
            <a:r>
              <a:rPr lang="en-GB" sz="3600" dirty="0">
                <a:solidFill>
                  <a:schemeClr val="bg2">
                    <a:lumMod val="10000"/>
                  </a:schemeClr>
                </a:solidFill>
                <a:latin typeface="Open Sans" pitchFamily="34" charset="0"/>
              </a:rPr>
              <a:t>: </a:t>
            </a:r>
            <a:r>
              <a:rPr lang="en-GB" sz="3600" dirty="0" smtClean="0">
                <a:solidFill>
                  <a:schemeClr val="accent1">
                    <a:lumMod val="75000"/>
                  </a:schemeClr>
                </a:solidFill>
                <a:latin typeface="Open Sans" pitchFamily="34" charset="0"/>
              </a:rPr>
              <a:t>curveinteriordesign.co.uk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Open Sans" pitchFamily="34" charset="0"/>
            </a:endParaRPr>
          </a:p>
        </p:txBody>
      </p:sp>
      <p:grpSp>
        <p:nvGrpSpPr>
          <p:cNvPr id="21" name="Group 27"/>
          <p:cNvGrpSpPr/>
          <p:nvPr/>
        </p:nvGrpSpPr>
        <p:grpSpPr>
          <a:xfrm>
            <a:off x="5751380" y="1772212"/>
            <a:ext cx="2131928" cy="4297910"/>
            <a:chOff x="6855563" y="1254626"/>
            <a:chExt cx="2131928" cy="4297910"/>
          </a:xfrm>
        </p:grpSpPr>
        <p:pic>
          <p:nvPicPr>
            <p:cNvPr id="33" name="Picture 2" descr="C:\Users\f1200159\Desktop\Conference Presentation\Images\mobil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 flipV="1">
              <a:off x="6855563" y="1254626"/>
              <a:ext cx="2131928" cy="4297910"/>
            </a:xfrm>
            <a:prstGeom prst="rect">
              <a:avLst/>
            </a:prstGeom>
            <a:noFill/>
          </p:spPr>
        </p:pic>
        <p:pic>
          <p:nvPicPr>
            <p:cNvPr id="34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7173" y="1963216"/>
              <a:ext cx="1678129" cy="2971094"/>
            </a:xfrm>
            <a:prstGeom prst="rect">
              <a:avLst/>
            </a:prstGeom>
          </p:spPr>
        </p:pic>
      </p:grpSp>
      <p:grpSp>
        <p:nvGrpSpPr>
          <p:cNvPr id="23" name="Group 15"/>
          <p:cNvGrpSpPr/>
          <p:nvPr/>
        </p:nvGrpSpPr>
        <p:grpSpPr>
          <a:xfrm>
            <a:off x="9429110" y="1723330"/>
            <a:ext cx="2131928" cy="4297910"/>
            <a:chOff x="9273834" y="1585305"/>
            <a:chExt cx="2337321" cy="4711976"/>
          </a:xfrm>
        </p:grpSpPr>
        <p:pic>
          <p:nvPicPr>
            <p:cNvPr id="31" name="Picture 2" descr="C:\Users\f1200159\Desktop\Conference Presentation\Images\mobil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 flipV="1">
              <a:off x="9273834" y="1585305"/>
              <a:ext cx="2337321" cy="4711976"/>
            </a:xfrm>
            <a:prstGeom prst="rect">
              <a:avLst/>
            </a:prstGeom>
            <a:noFill/>
          </p:spPr>
        </p:pic>
        <p:pic>
          <p:nvPicPr>
            <p:cNvPr id="32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2921" y="2194328"/>
              <a:ext cx="2005593" cy="3550863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>
            <a:off x="2826330" y="3920837"/>
            <a:ext cx="3893125" cy="2369127"/>
            <a:chOff x="2826330" y="3920837"/>
            <a:chExt cx="3893125" cy="2369127"/>
          </a:xfrm>
        </p:grpSpPr>
        <p:sp>
          <p:nvSpPr>
            <p:cNvPr id="38" name="Rectangle 37"/>
            <p:cNvSpPr/>
            <p:nvPr/>
          </p:nvSpPr>
          <p:spPr>
            <a:xfrm>
              <a:off x="2826330" y="4973782"/>
              <a:ext cx="2646218" cy="131618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Open Sans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13438" y="5094963"/>
              <a:ext cx="266576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chemeClr val="bg1"/>
                  </a:solidFill>
                  <a:latin typeface="Open Sans" pitchFamily="34" charset="0"/>
                </a:rPr>
                <a:t>Unnecessary </a:t>
              </a:r>
              <a:r>
                <a:rPr lang="en-GB" sz="2000" dirty="0">
                  <a:solidFill>
                    <a:schemeClr val="bg1"/>
                  </a:solidFill>
                  <a:latin typeface="Open Sans" pitchFamily="34" charset="0"/>
                </a:rPr>
                <a:t>b</a:t>
              </a:r>
              <a:r>
                <a:rPr lang="en-GB" sz="2000" dirty="0" smtClean="0">
                  <a:solidFill>
                    <a:schemeClr val="bg1"/>
                  </a:solidFill>
                  <a:latin typeface="Open Sans" pitchFamily="34" charset="0"/>
                </a:rPr>
                <a:t>lank spaces means more scrolling is required</a:t>
              </a:r>
              <a:endParaRPr lang="en-GB" sz="2000" dirty="0">
                <a:solidFill>
                  <a:schemeClr val="bg1"/>
                </a:solidFill>
                <a:latin typeface="Open Sans" pitchFamily="34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V="1">
              <a:off x="4627418" y="3920837"/>
              <a:ext cx="2092037" cy="955963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3"/>
          <p:cNvGrpSpPr/>
          <p:nvPr/>
        </p:nvGrpSpPr>
        <p:grpSpPr>
          <a:xfrm>
            <a:off x="520899" y="1734829"/>
            <a:ext cx="2131928" cy="4297910"/>
            <a:chOff x="1866619" y="1476037"/>
            <a:chExt cx="2131928" cy="4297910"/>
          </a:xfrm>
        </p:grpSpPr>
        <p:pic>
          <p:nvPicPr>
            <p:cNvPr id="29" name="Picture 2" descr="C:\Users\f1200159\Desktop\Conference Presentation\Images\mobil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 flipV="1">
              <a:off x="1866619" y="1476037"/>
              <a:ext cx="2131928" cy="4297910"/>
            </a:xfrm>
            <a:prstGeom prst="rect">
              <a:avLst/>
            </a:prstGeom>
            <a:noFill/>
          </p:spPr>
        </p:pic>
        <p:pic>
          <p:nvPicPr>
            <p:cNvPr id="30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0303" y="2092147"/>
              <a:ext cx="1829435" cy="3238979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2415398" y="2078182"/>
            <a:ext cx="3043293" cy="1803705"/>
            <a:chOff x="2415398" y="2078182"/>
            <a:chExt cx="3043293" cy="1803705"/>
          </a:xfrm>
        </p:grpSpPr>
        <p:sp>
          <p:nvSpPr>
            <p:cNvPr id="37" name="Rectangle 36"/>
            <p:cNvSpPr/>
            <p:nvPr/>
          </p:nvSpPr>
          <p:spPr>
            <a:xfrm>
              <a:off x="2812473" y="2078182"/>
              <a:ext cx="2646218" cy="131618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Open Sans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29878" y="2223968"/>
              <a:ext cx="24473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chemeClr val="bg1"/>
                  </a:solidFill>
                  <a:latin typeface="Open Sans" pitchFamily="34" charset="0"/>
                </a:rPr>
                <a:t>Text on this page not responding to mobile screen size.</a:t>
              </a:r>
              <a:endParaRPr lang="en-GB" sz="2000" dirty="0">
                <a:solidFill>
                  <a:schemeClr val="bg1"/>
                </a:solidFill>
                <a:latin typeface="Open Sans" pitchFamily="34" charset="0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H="1">
              <a:off x="2415398" y="3463636"/>
              <a:ext cx="992820" cy="418251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7744692" y="554182"/>
            <a:ext cx="3435926" cy="2154513"/>
            <a:chOff x="7744692" y="554182"/>
            <a:chExt cx="3435926" cy="2154513"/>
          </a:xfrm>
        </p:grpSpPr>
        <p:sp>
          <p:nvSpPr>
            <p:cNvPr id="41" name="Rectangle 40"/>
            <p:cNvSpPr/>
            <p:nvPr/>
          </p:nvSpPr>
          <p:spPr>
            <a:xfrm>
              <a:off x="7744692" y="554182"/>
              <a:ext cx="3435926" cy="85898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Open Sans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922182" y="649027"/>
              <a:ext cx="30537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chemeClr val="bg1"/>
                  </a:solidFill>
                  <a:latin typeface="Open Sans" pitchFamily="34" charset="0"/>
                </a:rPr>
                <a:t>Small fields makes form hard to fill in on mobile</a:t>
              </a:r>
              <a:endParaRPr lang="en-GB" sz="2000" dirty="0">
                <a:solidFill>
                  <a:schemeClr val="bg1"/>
                </a:solidFill>
                <a:latin typeface="Open Sans" pitchFamily="34" charset="0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8617527" y="1565564"/>
              <a:ext cx="940541" cy="1143131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99804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17041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Open Sans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38984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Why choose </a:t>
            </a:r>
            <a:r>
              <a:rPr lang="en-GB" dirty="0" err="1" smtClean="0">
                <a:solidFill>
                  <a:schemeClr val="bg1"/>
                </a:solidFill>
              </a:rPr>
              <a:t>it’seeze</a:t>
            </a:r>
            <a:r>
              <a:rPr lang="en-GB" dirty="0" smtClean="0">
                <a:solidFill>
                  <a:schemeClr val="bg1"/>
                </a:solidFill>
              </a:rPr>
              <a:t>: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093" y="3131210"/>
            <a:ext cx="4232562" cy="2396753"/>
          </a:xfrm>
        </p:spPr>
        <p:txBody>
          <a:bodyPr wrap="square" lIns="0" tIns="0" rIns="0" bIns="0">
            <a:noAutofit/>
          </a:bodyPr>
          <a:lstStyle/>
          <a:p>
            <a:pPr marL="0" lvl="0">
              <a:buNone/>
            </a:pPr>
            <a:r>
              <a:rPr lang="en-GB" b="1" dirty="0">
                <a:solidFill>
                  <a:schemeClr val="accent2"/>
                </a:solidFill>
              </a:rPr>
              <a:t>Brilliant Designs</a:t>
            </a:r>
            <a:r>
              <a:rPr lang="en-GB" dirty="0">
                <a:solidFill>
                  <a:schemeClr val="accent2"/>
                </a:solidFill>
              </a:rPr>
              <a:t>: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Professionally </a:t>
            </a:r>
            <a:r>
              <a:rPr lang="en-GB" dirty="0"/>
              <a:t>designed websites that look great on any </a:t>
            </a:r>
            <a:r>
              <a:rPr lang="en-GB" dirty="0" smtClean="0"/>
              <a:t>device</a:t>
            </a:r>
            <a:endParaRPr lang="en-GB" dirty="0"/>
          </a:p>
        </p:txBody>
      </p:sp>
      <p:pic>
        <p:nvPicPr>
          <p:cNvPr id="9218" name="Picture 2" descr="C:\Users\f1200159\Desktop\Franchisees Presentation\Images\Mobile-Desktop-Everythi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1330" y="2139231"/>
            <a:ext cx="6612727" cy="39290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40454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C:\Users\f1200159\Desktop\Franchisees Presentation\Images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9461475" y="1648691"/>
            <a:ext cx="2458905" cy="282632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1"/>
            <a:ext cx="12192000" cy="17041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Open Sans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38984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Why choose </a:t>
            </a:r>
            <a:r>
              <a:rPr lang="en-GB" dirty="0" err="1" smtClean="0">
                <a:solidFill>
                  <a:schemeClr val="bg1"/>
                </a:solidFill>
              </a:rPr>
              <a:t>it’seeze</a:t>
            </a:r>
            <a:r>
              <a:rPr lang="en-GB" dirty="0" smtClean="0">
                <a:solidFill>
                  <a:schemeClr val="bg1"/>
                </a:solidFill>
              </a:rPr>
              <a:t>: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093" y="3131210"/>
            <a:ext cx="4232562" cy="2396753"/>
          </a:xfrm>
        </p:spPr>
        <p:txBody>
          <a:bodyPr wrap="square" lIns="0" tIns="0" rIns="0" bIns="0">
            <a:noAutofit/>
          </a:bodyPr>
          <a:lstStyle/>
          <a:p>
            <a:pPr marL="0" lvl="0">
              <a:buNone/>
            </a:pPr>
            <a:r>
              <a:rPr lang="en-GB" b="1" dirty="0" smtClean="0">
                <a:solidFill>
                  <a:schemeClr val="accent2"/>
                </a:solidFill>
              </a:rPr>
              <a:t>Easy to view</a:t>
            </a:r>
            <a:r>
              <a:rPr lang="en-GB" dirty="0" smtClean="0">
                <a:solidFill>
                  <a:schemeClr val="accent2"/>
                </a:solidFill>
              </a:rPr>
              <a:t>: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Display perfectly, even on a mobile so no there’s no pinching or squinting. </a:t>
            </a:r>
            <a:endParaRPr lang="en-GB" dirty="0"/>
          </a:p>
        </p:txBody>
      </p:sp>
      <p:pic>
        <p:nvPicPr>
          <p:cNvPr id="10243" name="Picture 3" descr="C:\Users\f1200159\Desktop\Franchisees Presentation\Images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3747" y="2173863"/>
            <a:ext cx="1664277" cy="5037213"/>
          </a:xfrm>
          <a:prstGeom prst="rect">
            <a:avLst/>
          </a:prstGeom>
          <a:noFill/>
        </p:spPr>
      </p:pic>
      <p:pic>
        <p:nvPicPr>
          <p:cNvPr id="10242" name="Picture 2" descr="C:\Users\f1200159\Desktop\Franchisees Presentation\Images\orange icons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6487" y="2632364"/>
            <a:ext cx="1756792" cy="1756792"/>
          </a:xfrm>
          <a:prstGeom prst="rect">
            <a:avLst/>
          </a:prstGeom>
          <a:noFill/>
        </p:spPr>
      </p:pic>
      <p:pic>
        <p:nvPicPr>
          <p:cNvPr id="10244" name="Picture 4" descr="C:\Users\f1200159\Desktop\Franchisees Presentation\Images\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49831" y="4557745"/>
            <a:ext cx="1339529" cy="13395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40454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17041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Open Sans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38984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Why choose </a:t>
            </a:r>
            <a:r>
              <a:rPr lang="en-GB" dirty="0" err="1" smtClean="0">
                <a:solidFill>
                  <a:schemeClr val="bg1"/>
                </a:solidFill>
              </a:rPr>
              <a:t>it’seeze</a:t>
            </a:r>
            <a:r>
              <a:rPr lang="en-GB" dirty="0" smtClean="0">
                <a:solidFill>
                  <a:schemeClr val="bg1"/>
                </a:solidFill>
              </a:rPr>
              <a:t>: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093" y="3131210"/>
            <a:ext cx="4232562" cy="2396753"/>
          </a:xfrm>
        </p:spPr>
        <p:txBody>
          <a:bodyPr wrap="square" lIns="0" tIns="0" rIns="0" bIns="0">
            <a:noAutofit/>
          </a:bodyPr>
          <a:lstStyle/>
          <a:p>
            <a:pPr marL="0" lvl="0">
              <a:buNone/>
            </a:pPr>
            <a:r>
              <a:rPr lang="en-GB" b="1" dirty="0" smtClean="0">
                <a:solidFill>
                  <a:schemeClr val="accent2"/>
                </a:solidFill>
              </a:rPr>
              <a:t>Fully functioning</a:t>
            </a:r>
            <a:r>
              <a:rPr lang="en-GB" dirty="0" smtClean="0">
                <a:solidFill>
                  <a:schemeClr val="accent2"/>
                </a:solidFill>
              </a:rPr>
              <a:t>: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Videos, Google Maps and Social Media feeds work seamlessly.</a:t>
            </a:r>
            <a:endParaRPr lang="en-GB" dirty="0"/>
          </a:p>
        </p:txBody>
      </p:sp>
      <p:pic>
        <p:nvPicPr>
          <p:cNvPr id="11267" name="Picture 3" descr="C:\Users\f1200159\Desktop\Franchisees Presentation\Images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900000" flipH="1">
            <a:off x="7499388" y="2554635"/>
            <a:ext cx="5538810" cy="5591063"/>
          </a:xfrm>
          <a:prstGeom prst="rect">
            <a:avLst/>
          </a:prstGeom>
          <a:noFill/>
        </p:spPr>
      </p:pic>
      <p:pic>
        <p:nvPicPr>
          <p:cNvPr id="11268" name="Picture 4" descr="C:\Users\f1200159\Desktop\Franchisees Presentation\Images\orange-icon_0005_Vector-Smart-Objec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7772" y="2162175"/>
            <a:ext cx="1110867" cy="1363336"/>
          </a:xfrm>
          <a:prstGeom prst="rect">
            <a:avLst/>
          </a:prstGeom>
          <a:noFill/>
        </p:spPr>
      </p:pic>
      <p:pic>
        <p:nvPicPr>
          <p:cNvPr id="11270" name="Picture 6" descr="C:\Users\f1200159\Desktop\Franchisees Presentation\Images\orange-icon_0001_Vector-Smart-Objec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5277" y="1867852"/>
            <a:ext cx="958612" cy="1145009"/>
          </a:xfrm>
          <a:prstGeom prst="rect">
            <a:avLst/>
          </a:prstGeom>
          <a:noFill/>
        </p:spPr>
      </p:pic>
      <p:pic>
        <p:nvPicPr>
          <p:cNvPr id="11271" name="Picture 7" descr="C:\Users\f1200159\Desktop\Franchisees Presentation\Images\orange-icon_0002_Vector-Smart-Objec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8495" y="5456371"/>
            <a:ext cx="938306" cy="1152776"/>
          </a:xfrm>
          <a:prstGeom prst="rect">
            <a:avLst/>
          </a:prstGeom>
          <a:noFill/>
        </p:spPr>
      </p:pic>
      <p:pic>
        <p:nvPicPr>
          <p:cNvPr id="11274" name="Picture 10" descr="C:\Users\f1200159\Desktop\Franchisees Presentation\Images\10 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44548" y="3674533"/>
            <a:ext cx="1617134" cy="16171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40454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17041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Open Sans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38984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Why choose </a:t>
            </a:r>
            <a:r>
              <a:rPr lang="en-GB" dirty="0" err="1" smtClean="0">
                <a:solidFill>
                  <a:schemeClr val="bg1"/>
                </a:solidFill>
              </a:rPr>
              <a:t>it’seeze</a:t>
            </a:r>
            <a:r>
              <a:rPr lang="en-GB" dirty="0" smtClean="0">
                <a:solidFill>
                  <a:schemeClr val="bg1"/>
                </a:solidFill>
              </a:rPr>
              <a:t>: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092" y="3131210"/>
            <a:ext cx="4882095" cy="2396753"/>
          </a:xfrm>
        </p:spPr>
        <p:txBody>
          <a:bodyPr wrap="square" lIns="0" tIns="0" rIns="0" bIns="0">
            <a:noAutofit/>
          </a:bodyPr>
          <a:lstStyle/>
          <a:p>
            <a:pPr marL="0" lvl="0">
              <a:buNone/>
            </a:pPr>
            <a:r>
              <a:rPr lang="en-GB" b="1" dirty="0" smtClean="0">
                <a:solidFill>
                  <a:schemeClr val="accent2"/>
                </a:solidFill>
              </a:rPr>
              <a:t>Edit within break points:</a:t>
            </a:r>
            <a:r>
              <a:rPr lang="en-GB" dirty="0" smtClean="0">
                <a:solidFill>
                  <a:schemeClr val="accent2"/>
                </a:solidFill>
              </a:rPr>
              <a:t>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</a:t>
            </a:r>
            <a:r>
              <a:rPr lang="en-GB" dirty="0" smtClean="0"/>
              <a:t>llowing </a:t>
            </a:r>
            <a:r>
              <a:rPr lang="en-GB" dirty="0"/>
              <a:t>the amount of content on smaller devices to be reduced if </a:t>
            </a:r>
            <a:r>
              <a:rPr lang="en-GB" dirty="0" smtClean="0"/>
              <a:t>necessary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813" y="1704109"/>
            <a:ext cx="7404846" cy="522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797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17041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Open Sans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38984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A short video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5" name="itseeze animation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131126" y="2053937"/>
            <a:ext cx="5749637" cy="431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0454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f1200159\Desktop\Franchisees Presentation\Images\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16284" y="1905706"/>
            <a:ext cx="2854036" cy="438469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1"/>
            <a:ext cx="12192000" cy="17041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Open Sans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0678"/>
            <a:ext cx="12192000" cy="1446561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Did you know . . .  	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2050473"/>
            <a:ext cx="9206345" cy="4017818"/>
          </a:xfrm>
        </p:spPr>
        <p:txBody>
          <a:bodyPr>
            <a:normAutofit fontScale="25000" lnSpcReduction="20000"/>
          </a:bodyPr>
          <a:lstStyle/>
          <a:p>
            <a:pPr lvl="0">
              <a:lnSpc>
                <a:spcPct val="170000"/>
              </a:lnSpc>
            </a:pPr>
            <a:r>
              <a:rPr lang="en-GB" sz="7200" dirty="0" smtClean="0"/>
              <a:t>38 million smart phone users in the UK alone</a:t>
            </a:r>
          </a:p>
          <a:p>
            <a:pPr lvl="0">
              <a:lnSpc>
                <a:spcPct val="170000"/>
              </a:lnSpc>
            </a:pPr>
            <a:r>
              <a:rPr lang="en-GB" sz="7200" dirty="0" smtClean="0"/>
              <a:t>80</a:t>
            </a:r>
            <a:r>
              <a:rPr lang="en-GB" sz="7200" dirty="0"/>
              <a:t>% of adults use their mobile phone to browse the </a:t>
            </a:r>
            <a:r>
              <a:rPr lang="en-GB" sz="7200" dirty="0" smtClean="0"/>
              <a:t>internet</a:t>
            </a:r>
            <a:endParaRPr lang="en-GB" sz="7200" dirty="0"/>
          </a:p>
          <a:p>
            <a:pPr lvl="0">
              <a:lnSpc>
                <a:spcPct val="170000"/>
              </a:lnSpc>
            </a:pPr>
            <a:r>
              <a:rPr lang="en-GB" sz="7200" dirty="0"/>
              <a:t>If you website doesn’t load in less than 3 seconds then 40%* people will just abandon it </a:t>
            </a:r>
          </a:p>
          <a:p>
            <a:pPr lvl="0">
              <a:lnSpc>
                <a:spcPct val="170000"/>
              </a:lnSpc>
            </a:pPr>
            <a:r>
              <a:rPr lang="en-GB" sz="7200" dirty="0"/>
              <a:t>60%* of people won’t stay on your site if it’s not </a:t>
            </a:r>
            <a:r>
              <a:rPr lang="en-GB" sz="7200" dirty="0" smtClean="0"/>
              <a:t>mobile-friendly</a:t>
            </a:r>
            <a:endParaRPr lang="en-GB" sz="7200" dirty="0"/>
          </a:p>
          <a:p>
            <a:pPr lvl="0">
              <a:lnSpc>
                <a:spcPct val="170000"/>
              </a:lnSpc>
            </a:pPr>
            <a:r>
              <a:rPr lang="en-GB" sz="7200" dirty="0"/>
              <a:t>67%* of people are more likely to buy a product or use a service from a website that is mobile friendly </a:t>
            </a:r>
          </a:p>
          <a:p>
            <a:pPr lvl="0">
              <a:lnSpc>
                <a:spcPct val="170000"/>
              </a:lnSpc>
            </a:pPr>
            <a:r>
              <a:rPr lang="en-GB" sz="7200" dirty="0"/>
              <a:t>Google ranks mobile friendly websites above non-mobile friendly websites  </a:t>
            </a:r>
            <a:endParaRPr lang="en-GB" sz="7200" dirty="0" smtClean="0"/>
          </a:p>
          <a:p>
            <a:pPr lvl="0">
              <a:buNone/>
            </a:pPr>
            <a:endParaRPr lang="en-GB" sz="1500" dirty="0"/>
          </a:p>
          <a:p>
            <a:endParaRPr lang="en-GB" sz="1500" dirty="0"/>
          </a:p>
        </p:txBody>
      </p:sp>
      <p:sp>
        <p:nvSpPr>
          <p:cNvPr id="8" name="TextBox 7"/>
          <p:cNvSpPr txBox="1"/>
          <p:nvPr/>
        </p:nvSpPr>
        <p:spPr>
          <a:xfrm>
            <a:off x="374068" y="6211669"/>
            <a:ext cx="1510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dirty="0" smtClean="0">
                <a:latin typeface="Open Sans" pitchFamily="34" charset="0"/>
              </a:rPr>
              <a:t>*</a:t>
            </a:r>
            <a:r>
              <a:rPr lang="en-GB" dirty="0" smtClean="0">
                <a:solidFill>
                  <a:schemeClr val="accent2"/>
                </a:solidFill>
                <a:latin typeface="Open Sans" pitchFamily="34" charset="0"/>
              </a:rPr>
              <a:t>Google</a:t>
            </a:r>
          </a:p>
          <a:p>
            <a:endParaRPr lang="en-GB" dirty="0">
              <a:latin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22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530436"/>
            <a:ext cx="12192000" cy="23275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Open Sans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175164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Any Questions?</a:t>
            </a:r>
          </a:p>
          <a:p>
            <a:pPr algn="ctr">
              <a:lnSpc>
                <a:spcPct val="200000"/>
              </a:lnSpc>
            </a:pPr>
            <a:r>
              <a:rPr lang="en-GB" sz="4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Thank you for listening</a:t>
            </a:r>
            <a:endParaRPr lang="en-GB" sz="4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4918364"/>
            <a:ext cx="12191999" cy="15378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itchFamily="34" charset="0"/>
                <a:ea typeface="+mn-ea"/>
                <a:cs typeface="+mn-cs"/>
              </a:rPr>
              <a:t>By Joe 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itchFamily="34" charset="0"/>
                <a:ea typeface="+mn-ea"/>
                <a:cs typeface="+mn-cs"/>
              </a:rPr>
              <a:t>Bloggs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itchFamily="34" charset="0"/>
                <a:ea typeface="+mn-ea"/>
                <a:cs typeface="+mn-cs"/>
              </a:rPr>
              <a:t>, 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itchFamily="34" charset="0"/>
                <a:ea typeface="+mn-ea"/>
                <a:cs typeface="+mn-cs"/>
              </a:rPr>
              <a:t>it’seeze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itchFamily="34" charset="0"/>
                <a:ea typeface="+mn-ea"/>
                <a:cs typeface="+mn-cs"/>
              </a:rPr>
              <a:t> somewhere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itchFamily="34" charset="0"/>
                <a:ea typeface="+mn-ea"/>
                <a:cs typeface="+mn-cs"/>
              </a:rPr>
              <a:t/>
            </a:r>
            <a:b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itchFamily="34" charset="0"/>
                <a:ea typeface="+mn-ea"/>
                <a:cs typeface="+mn-cs"/>
              </a:rPr>
            </a:b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itchFamily="34" charset="0"/>
                <a:ea typeface="+mn-ea"/>
                <a:cs typeface="+mn-cs"/>
              </a:rPr>
              <a:t>Te: 01234 567 890 / 07712 345 678   email address here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itseeze-somewhere.co.uk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itchFamily="34" charset="0"/>
              <a:ea typeface="+mn-ea"/>
              <a:cs typeface="+mn-cs"/>
            </a:endParaRPr>
          </a:p>
        </p:txBody>
      </p:sp>
      <p:pic>
        <p:nvPicPr>
          <p:cNvPr id="13314" name="Picture 2" descr="C:\Users\f1200159\Desktop\Franchisees Presentation\Images &amp; Video\orange icons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0778" y="429491"/>
            <a:ext cx="1645660" cy="16456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40254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17041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Open San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789" y="2329930"/>
            <a:ext cx="9220200" cy="8067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 smtClean="0"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View your website on a mobile phone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354533"/>
            <a:ext cx="12192000" cy="1446561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Take the test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78874" y="3408220"/>
            <a:ext cx="2258291" cy="2558469"/>
            <a:chOff x="678874" y="3408220"/>
            <a:chExt cx="2258291" cy="2558469"/>
          </a:xfrm>
        </p:grpSpPr>
        <p:sp>
          <p:nvSpPr>
            <p:cNvPr id="9" name="TextBox 8"/>
            <p:cNvSpPr txBox="1"/>
            <p:nvPr/>
          </p:nvSpPr>
          <p:spPr>
            <a:xfrm>
              <a:off x="678874" y="3408220"/>
              <a:ext cx="2258291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>
                  <a:latin typeface="Open Sans" pitchFamily="34" charset="0"/>
                </a:rPr>
                <a:t>How quickly does it load?</a:t>
              </a:r>
            </a:p>
            <a:p>
              <a:endParaRPr lang="en-GB" dirty="0">
                <a:latin typeface="Open Sans" pitchFamily="34" charset="0"/>
              </a:endParaRPr>
            </a:p>
          </p:txBody>
        </p:sp>
        <p:pic>
          <p:nvPicPr>
            <p:cNvPr id="4098" name="Picture 2" descr="C:\Users\f1200159\Desktop\Franchisees Presentation\Images\5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35380" y="4574858"/>
              <a:ext cx="937260" cy="1391831"/>
            </a:xfrm>
            <a:prstGeom prst="rect">
              <a:avLst/>
            </a:prstGeom>
            <a:noFill/>
          </p:spPr>
        </p:pic>
      </p:grpSp>
      <p:grpSp>
        <p:nvGrpSpPr>
          <p:cNvPr id="19" name="Group 18"/>
          <p:cNvGrpSpPr/>
          <p:nvPr/>
        </p:nvGrpSpPr>
        <p:grpSpPr>
          <a:xfrm>
            <a:off x="3671455" y="3408220"/>
            <a:ext cx="3629887" cy="2646217"/>
            <a:chOff x="3962400" y="3408220"/>
            <a:chExt cx="3338942" cy="2646217"/>
          </a:xfrm>
        </p:grpSpPr>
        <p:grpSp>
          <p:nvGrpSpPr>
            <p:cNvPr id="17" name="Group 16"/>
            <p:cNvGrpSpPr/>
            <p:nvPr/>
          </p:nvGrpSpPr>
          <p:grpSpPr>
            <a:xfrm>
              <a:off x="3962400" y="3408220"/>
              <a:ext cx="3281489" cy="2646217"/>
              <a:chOff x="3962400" y="3408220"/>
              <a:chExt cx="3281489" cy="2646217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3962400" y="3408220"/>
                <a:ext cx="3131128" cy="1717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>
                    <a:latin typeface="Open Sans" pitchFamily="34" charset="0"/>
                  </a:rPr>
                  <a:t>Do you to pinch the screen or scroll horizontally?</a:t>
                </a:r>
              </a:p>
              <a:p>
                <a:endParaRPr lang="en-GB" dirty="0">
                  <a:latin typeface="Open Sans" pitchFamily="34" charset="0"/>
                </a:endParaRPr>
              </a:p>
            </p:txBody>
          </p:sp>
          <p:pic>
            <p:nvPicPr>
              <p:cNvPr id="4100" name="Picture 4" descr="C:\Users\f1200159\Desktop\Franchisees Presentation\Images\6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116351" y="4322186"/>
                <a:ext cx="1127538" cy="1732251"/>
              </a:xfrm>
              <a:prstGeom prst="rect">
                <a:avLst/>
              </a:prstGeom>
              <a:noFill/>
            </p:spPr>
          </p:pic>
        </p:grpSp>
        <p:cxnSp>
          <p:nvCxnSpPr>
            <p:cNvPr id="14" name="Straight Arrow Connector 13"/>
            <p:cNvCxnSpPr/>
            <p:nvPr/>
          </p:nvCxnSpPr>
          <p:spPr>
            <a:xfrm>
              <a:off x="7301342" y="4419600"/>
              <a:ext cx="0" cy="1510145"/>
            </a:xfrm>
            <a:prstGeom prst="straightConnector1">
              <a:avLst/>
            </a:prstGeom>
            <a:ln w="38100"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7772400" y="3408218"/>
            <a:ext cx="3972789" cy="2594262"/>
            <a:chOff x="7772400" y="3408218"/>
            <a:chExt cx="3972789" cy="2594262"/>
          </a:xfrm>
        </p:grpSpPr>
        <p:sp>
          <p:nvSpPr>
            <p:cNvPr id="7" name="TextBox 6"/>
            <p:cNvSpPr txBox="1"/>
            <p:nvPr/>
          </p:nvSpPr>
          <p:spPr>
            <a:xfrm>
              <a:off x="7772400" y="3408218"/>
              <a:ext cx="2729345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>
                  <a:latin typeface="Open Sans" pitchFamily="34" charset="0"/>
                </a:rPr>
                <a:t>Where does you business appear on Google?</a:t>
              </a:r>
            </a:p>
            <a:p>
              <a:endParaRPr lang="en-GB" dirty="0">
                <a:latin typeface="Open Sans" pitchFamily="34" charset="0"/>
              </a:endParaRPr>
            </a:p>
          </p:txBody>
        </p:sp>
        <p:pic>
          <p:nvPicPr>
            <p:cNvPr id="4101" name="Picture 5" descr="C:\Users\f1200159\Desktop\Franchisees Presentation\Images\10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840189" y="4097480"/>
              <a:ext cx="1905000" cy="19050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8176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22444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Open Sans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5234"/>
            <a:ext cx="12192000" cy="1435966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Is mobile-friendly the same </a:t>
            </a:r>
            <a:br>
              <a:rPr lang="en-GB" b="1" dirty="0" smtClean="0">
                <a:solidFill>
                  <a:schemeClr val="bg1"/>
                </a:solidFill>
              </a:rPr>
            </a:br>
            <a:r>
              <a:rPr lang="en-GB" b="1" dirty="0" smtClean="0">
                <a:solidFill>
                  <a:schemeClr val="bg1"/>
                </a:solidFill>
              </a:rPr>
              <a:t>as responsive?</a:t>
            </a:r>
            <a:endParaRPr lang="en-GB" b="1" dirty="0">
              <a:solidFill>
                <a:schemeClr val="bg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386945" y="2826327"/>
            <a:ext cx="5195451" cy="3546764"/>
            <a:chOff x="6386945" y="2826327"/>
            <a:chExt cx="5195451" cy="3546764"/>
          </a:xfrm>
        </p:grpSpPr>
        <p:sp>
          <p:nvSpPr>
            <p:cNvPr id="14" name="Rectangle 13"/>
            <p:cNvSpPr/>
            <p:nvPr/>
          </p:nvSpPr>
          <p:spPr>
            <a:xfrm>
              <a:off x="6386945" y="2826327"/>
              <a:ext cx="5195451" cy="354676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Open Sans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954985" y="3491349"/>
              <a:ext cx="4128654" cy="2369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500" i="1" dirty="0" smtClean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The term “mobile-friendly” is a very broad term that also includes other solutions such as having a separate mobile site. </a:t>
              </a:r>
            </a:p>
            <a:p>
              <a:endParaRPr lang="en-GB" sz="2400" dirty="0">
                <a:latin typeface="Open Sans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71044" y="2850140"/>
            <a:ext cx="5357102" cy="2901735"/>
            <a:chOff x="471044" y="2850140"/>
            <a:chExt cx="5357102" cy="2901735"/>
          </a:xfrm>
        </p:grpSpPr>
        <p:sp>
          <p:nvSpPr>
            <p:cNvPr id="8" name="TextBox 7"/>
            <p:cNvSpPr txBox="1"/>
            <p:nvPr/>
          </p:nvSpPr>
          <p:spPr>
            <a:xfrm>
              <a:off x="471044" y="3228107"/>
              <a:ext cx="2854036" cy="2523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>
                  <a:latin typeface="Open Sans" pitchFamily="34" charset="0"/>
                </a:rPr>
                <a:t>A responsive website is a single site that works across all devices.</a:t>
              </a:r>
            </a:p>
            <a:p>
              <a:endParaRPr lang="en-GB" dirty="0">
                <a:latin typeface="Open Sans" pitchFamily="34" charset="0"/>
              </a:endParaRPr>
            </a:p>
          </p:txBody>
        </p:sp>
        <p:pic>
          <p:nvPicPr>
            <p:cNvPr id="1027" name="Picture 3" descr="C:\Users\f1200159\Desktop\Franchisees Presentation\Images\orange icons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86559" y="2850140"/>
              <a:ext cx="2541587" cy="2541587"/>
            </a:xfrm>
            <a:prstGeom prst="rect">
              <a:avLst/>
            </a:prstGeom>
            <a:noFill/>
          </p:spPr>
        </p:pic>
      </p:grpSp>
      <p:pic>
        <p:nvPicPr>
          <p:cNvPr id="1028" name="Picture 4" descr="C:\Users\f1200159\Desktop\Franchisees Presentation\Images\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6918" y="4679372"/>
            <a:ext cx="1437409" cy="14374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86427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17041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Open Sans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9089"/>
            <a:ext cx="12192000" cy="1075747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What is a ‘responsive’ website? 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082" y="2769897"/>
            <a:ext cx="5811984" cy="435133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sz="2400" dirty="0" smtClean="0"/>
              <a:t>As easy to use on a mobile as on tablet and desktop -</a:t>
            </a:r>
          </a:p>
          <a:p>
            <a:pPr>
              <a:lnSpc>
                <a:spcPct val="120000"/>
              </a:lnSpc>
            </a:pPr>
            <a:r>
              <a:rPr lang="en-GB" sz="2400" dirty="0" smtClean="0"/>
              <a:t>No pinching or squinting</a:t>
            </a:r>
          </a:p>
          <a:p>
            <a:pPr>
              <a:lnSpc>
                <a:spcPct val="120000"/>
              </a:lnSpc>
            </a:pPr>
            <a:r>
              <a:rPr lang="en-GB" sz="2400" dirty="0" smtClean="0"/>
              <a:t>When viewed on smaller screens the design </a:t>
            </a:r>
            <a:r>
              <a:rPr lang="en-GB" sz="2400" dirty="0"/>
              <a:t>switches to become narrower with larger links and likewise it expands when viewed on larger screens. </a:t>
            </a:r>
          </a:p>
          <a:p>
            <a:endParaRPr lang="en-GB" sz="2400" dirty="0" smtClean="0"/>
          </a:p>
          <a:p>
            <a:endParaRPr lang="en-GB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632711" y="2011290"/>
            <a:ext cx="10755725" cy="4846710"/>
            <a:chOff x="632711" y="2011290"/>
            <a:chExt cx="10755725" cy="4846710"/>
          </a:xfrm>
        </p:grpSpPr>
        <p:sp>
          <p:nvSpPr>
            <p:cNvPr id="5" name="Rectangle 4"/>
            <p:cNvSpPr/>
            <p:nvPr/>
          </p:nvSpPr>
          <p:spPr>
            <a:xfrm>
              <a:off x="632711" y="2011290"/>
              <a:ext cx="10035281" cy="5059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buFont typeface="Arial" pitchFamily="34" charset="0"/>
                <a:buChar char="•"/>
              </a:pPr>
              <a:r>
                <a:rPr lang="en-GB" sz="2400" dirty="0" smtClean="0">
                  <a:latin typeface="Open Sans" pitchFamily="34" charset="0"/>
                  <a:ea typeface="Open Sans" pitchFamily="34" charset="0"/>
                  <a:cs typeface="Open Sans" pitchFamily="34" charset="0"/>
                </a:rPr>
                <a:t>  One website that looks great on a mobile, tablet and desktop.</a:t>
              </a:r>
            </a:p>
          </p:txBody>
        </p:sp>
        <p:pic>
          <p:nvPicPr>
            <p:cNvPr id="5123" name="Picture 3" descr="C:\Users\f1200159\Desktop\Franchisees Presentation\Images &amp; Video\orange icons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999576" y="2469140"/>
              <a:ext cx="4388860" cy="4388860"/>
            </a:xfrm>
            <a:prstGeom prst="rect">
              <a:avLst/>
            </a:prstGeom>
            <a:noFill/>
          </p:spPr>
        </p:pic>
      </p:grpSp>
      <p:pic>
        <p:nvPicPr>
          <p:cNvPr id="5124" name="Picture 4" descr="C:\Users\f1200159\Desktop\Franchisees Presentation\Images &amp; Video\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4484" y="2809010"/>
            <a:ext cx="710045" cy="710045"/>
          </a:xfrm>
          <a:prstGeom prst="rect">
            <a:avLst/>
          </a:prstGeom>
          <a:noFill/>
        </p:spPr>
      </p:pic>
      <p:pic>
        <p:nvPicPr>
          <p:cNvPr id="11" name="Picture 4" descr="C:\Users\f1200159\Desktop\Franchisees Presentation\Images &amp; Video\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26882" y="2698173"/>
            <a:ext cx="710045" cy="710045"/>
          </a:xfrm>
          <a:prstGeom prst="rect">
            <a:avLst/>
          </a:prstGeom>
          <a:noFill/>
        </p:spPr>
      </p:pic>
      <p:pic>
        <p:nvPicPr>
          <p:cNvPr id="12" name="Picture 4" descr="C:\Users\f1200159\Desktop\Franchisees Presentation\Images &amp; Video\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2919" y="4596246"/>
            <a:ext cx="710045" cy="7100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45177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"/>
            <a:ext cx="12192000" cy="17041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Open Sans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6801"/>
            <a:ext cx="12192000" cy="982662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Benefits of responsive vs mobile website</a:t>
            </a:r>
            <a:endParaRPr lang="en-GB" b="1" dirty="0">
              <a:solidFill>
                <a:schemeClr val="bg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02127" y="2216728"/>
            <a:ext cx="11237998" cy="4130968"/>
            <a:chOff x="702127" y="2216728"/>
            <a:chExt cx="11237998" cy="4130968"/>
          </a:xfrm>
        </p:grpSpPr>
        <p:sp>
          <p:nvSpPr>
            <p:cNvPr id="6" name="Content Placeholder 2"/>
            <p:cNvSpPr txBox="1">
              <a:spLocks/>
            </p:cNvSpPr>
            <p:nvPr/>
          </p:nvSpPr>
          <p:spPr>
            <a:xfrm>
              <a:off x="702127" y="2621718"/>
              <a:ext cx="3232565" cy="66180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2286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Open Sans Semibold" pitchFamily="34" charset="0"/>
                  <a:ea typeface="Open Sans Semibold" pitchFamily="34" charset="0"/>
                  <a:cs typeface="Open Sans Semibold" pitchFamily="34" charset="0"/>
                </a:rPr>
                <a:t>Just one site to: </a:t>
              </a:r>
            </a:p>
          </p:txBody>
        </p:sp>
        <p:pic>
          <p:nvPicPr>
            <p:cNvPr id="6146" name="Picture 2" descr="C:\Users\f1200159\Desktop\Franchisees Presentation\Images\orange icons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7941687" y="2349258"/>
              <a:ext cx="3998438" cy="3998438"/>
            </a:xfrm>
            <a:prstGeom prst="rect">
              <a:avLst/>
            </a:prstGeom>
            <a:noFill/>
          </p:spPr>
        </p:pic>
        <p:pic>
          <p:nvPicPr>
            <p:cNvPr id="6147" name="Picture 3" descr="C:\Users\f1200159\Desktop\Franchisees Presentation\Images\orange icons5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66525" y="2216728"/>
              <a:ext cx="3673763" cy="3673763"/>
            </a:xfrm>
            <a:prstGeom prst="rect">
              <a:avLst/>
            </a:prstGeom>
            <a:noFill/>
          </p:spPr>
        </p:pic>
      </p:grpSp>
      <p:sp>
        <p:nvSpPr>
          <p:cNvPr id="15" name="Content Placeholder 2"/>
          <p:cNvSpPr txBox="1">
            <a:spLocks/>
          </p:cNvSpPr>
          <p:nvPr/>
        </p:nvSpPr>
        <p:spPr>
          <a:xfrm>
            <a:off x="688272" y="3328298"/>
            <a:ext cx="5546274" cy="2227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itchFamily="34" charset="0"/>
                <a:ea typeface="+mn-ea"/>
                <a:cs typeface="+mn-cs"/>
              </a:rPr>
              <a:t>optimise for search engines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itchFamily="34" charset="0"/>
                <a:ea typeface="+mn-ea"/>
                <a:cs typeface="+mn-cs"/>
              </a:rPr>
              <a:t>build links, social shares and traffic (has SEO benefit)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itchFamily="34" charset="0"/>
                <a:ea typeface="+mn-ea"/>
                <a:cs typeface="+mn-cs"/>
              </a:rPr>
              <a:t>set up Pay Per Click campaigns for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itchFamily="34" charset="0"/>
                <a:ea typeface="+mn-ea"/>
                <a:cs typeface="+mn-cs"/>
              </a:rPr>
              <a:t>monitor statistics </a:t>
            </a:r>
          </a:p>
        </p:txBody>
      </p:sp>
    </p:spTree>
    <p:extLst>
      <p:ext uri="{BB962C8B-B14F-4D97-AF65-F5344CB8AC3E}">
        <p14:creationId xmlns:p14="http://schemas.microsoft.com/office/powerpoint/2010/main" val="7763033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651475" y="3356009"/>
            <a:ext cx="9434634" cy="3037864"/>
            <a:chOff x="651475" y="3356009"/>
            <a:chExt cx="9434634" cy="3037864"/>
          </a:xfrm>
        </p:grpSpPr>
        <p:pic>
          <p:nvPicPr>
            <p:cNvPr id="7171" name="Picture 3" descr="C:\Users\f1200159\Desktop\Franchisees Presentation\Images\orange icons3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53400" y="4461164"/>
              <a:ext cx="1932709" cy="1932709"/>
            </a:xfrm>
            <a:prstGeom prst="rect">
              <a:avLst/>
            </a:prstGeom>
            <a:noFill/>
          </p:spPr>
        </p:pic>
        <p:sp>
          <p:nvSpPr>
            <p:cNvPr id="19" name="Content Placeholder 2"/>
            <p:cNvSpPr txBox="1">
              <a:spLocks/>
            </p:cNvSpPr>
            <p:nvPr/>
          </p:nvSpPr>
          <p:spPr>
            <a:xfrm>
              <a:off x="651475" y="3356009"/>
              <a:ext cx="4793364" cy="495556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noAutofit/>
            </a:bodyPr>
            <a:lstStyle/>
            <a:p>
              <a:pPr marL="2286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Open Sans Semibold" pitchFamily="34" charset="0"/>
                  <a:ea typeface="Open Sans Semibold" pitchFamily="34" charset="0"/>
                  <a:cs typeface="Open Sans Semibold" pitchFamily="34" charset="0"/>
                </a:rPr>
                <a:t>Easier and quicker to edit: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0" y="1"/>
            <a:ext cx="12192000" cy="17041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Open Sans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2946"/>
            <a:ext cx="12192000" cy="982662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Benefits of responsive vs mobile website</a:t>
            </a:r>
            <a:endParaRPr lang="en-GB" b="1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37304" y="2032722"/>
            <a:ext cx="9615060" cy="2033587"/>
            <a:chOff x="637304" y="2032722"/>
            <a:chExt cx="9615060" cy="2033587"/>
          </a:xfrm>
        </p:grpSpPr>
        <p:sp>
          <p:nvSpPr>
            <p:cNvPr id="9" name="TextBox 8"/>
            <p:cNvSpPr txBox="1"/>
            <p:nvPr/>
          </p:nvSpPr>
          <p:spPr>
            <a:xfrm>
              <a:off x="637304" y="2355277"/>
              <a:ext cx="74121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>
                  <a:solidFill>
                    <a:schemeClr val="accent2"/>
                  </a:solidFill>
                  <a:latin typeface="Open Sans Semibold" pitchFamily="34" charset="0"/>
                  <a:ea typeface="Open Sans Semibold" pitchFamily="34" charset="0"/>
                  <a:cs typeface="Open Sans Semibold" pitchFamily="34" charset="0"/>
                </a:rPr>
                <a:t>Loads faster than mobile specific sites</a:t>
              </a:r>
              <a:endParaRPr lang="en-GB" sz="2800" dirty="0">
                <a:solidFill>
                  <a:schemeClr val="accent2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endParaRPr>
            </a:p>
          </p:txBody>
        </p:sp>
        <p:pic>
          <p:nvPicPr>
            <p:cNvPr id="7170" name="Picture 2" descr="C:\Users\f1200159\Desktop\Franchisees Presentation\Images\orange icons4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18777" y="2032722"/>
              <a:ext cx="2033587" cy="2033587"/>
            </a:xfrm>
            <a:prstGeom prst="rect">
              <a:avLst/>
            </a:prstGeom>
            <a:noFill/>
          </p:spPr>
        </p:pic>
      </p:grpSp>
      <p:sp>
        <p:nvSpPr>
          <p:cNvPr id="8" name="Content Placeholder 2"/>
          <p:cNvSpPr txBox="1">
            <a:spLocks/>
          </p:cNvSpPr>
          <p:nvPr/>
        </p:nvSpPr>
        <p:spPr>
          <a:xfrm>
            <a:off x="665324" y="3965602"/>
            <a:ext cx="7344765" cy="215074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itchFamily="34" charset="0"/>
                <a:ea typeface="+mn-ea"/>
                <a:cs typeface="+mn-cs"/>
              </a:rPr>
              <a:t>Make changes once and they show on any device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itchFamily="34" charset="0"/>
                <a:ea typeface="+mn-ea"/>
                <a:cs typeface="+mn-cs"/>
              </a:rPr>
              <a:t>Vary the content depending on the device it’s viewed on.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itchFamily="34" charset="0"/>
                <a:ea typeface="+mn-ea"/>
                <a:cs typeface="+mn-cs"/>
              </a:rPr>
              <a:t>Content automatically and optimally reformats and rescales. 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itchFamily="34" charset="0"/>
                <a:ea typeface="+mn-ea"/>
                <a:cs typeface="+mn-cs"/>
              </a:rPr>
              <a:t>Preview changes in mobile and desktop format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 pitchFamily="34" charset="0"/>
              <a:ea typeface="+mn-ea"/>
              <a:cs typeface="+mn-cs"/>
            </a:endParaRPr>
          </a:p>
        </p:txBody>
      </p:sp>
      <p:pic>
        <p:nvPicPr>
          <p:cNvPr id="7172" name="Picture 4" descr="C:\Users\f1200159\Desktop\Franchisees Presentation\Images\orange-icon_0005_Vector-Smart-Objec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39966" y="5198312"/>
            <a:ext cx="407952" cy="500669"/>
          </a:xfrm>
          <a:prstGeom prst="rect">
            <a:avLst/>
          </a:prstGeom>
          <a:noFill/>
        </p:spPr>
      </p:pic>
      <p:pic>
        <p:nvPicPr>
          <p:cNvPr id="7174" name="Picture 6" descr="C:\Users\f1200159\Desktop\Franchisees Presentation\Images\orange-icon_0001_Vector-Smart-Objec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30925" y="4499860"/>
            <a:ext cx="445039" cy="531574"/>
          </a:xfrm>
          <a:prstGeom prst="rect">
            <a:avLst/>
          </a:prstGeom>
          <a:noFill/>
        </p:spPr>
      </p:pic>
      <p:pic>
        <p:nvPicPr>
          <p:cNvPr id="7175" name="Picture 7" descr="C:\Users\f1200159\Desktop\Franchisees Presentation\Images\orange-icon_0002_Vector-Smart-Objec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89893" y="4042660"/>
            <a:ext cx="432677" cy="531574"/>
          </a:xfrm>
          <a:prstGeom prst="rect">
            <a:avLst/>
          </a:prstGeom>
          <a:noFill/>
        </p:spPr>
      </p:pic>
      <p:pic>
        <p:nvPicPr>
          <p:cNvPr id="7176" name="Picture 8" descr="C:\Users\f1200159\Desktop\Franchisees Presentation\Images\orange-icon_0003_Vector-Smart-Objec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500295" y="4256204"/>
            <a:ext cx="414133" cy="500669"/>
          </a:xfrm>
          <a:prstGeom prst="rect">
            <a:avLst/>
          </a:prstGeom>
          <a:noFill/>
        </p:spPr>
      </p:pic>
      <p:pic>
        <p:nvPicPr>
          <p:cNvPr id="7177" name="Picture 9" descr="C:\Users\f1200159\Desktop\Franchisees Presentation\Images\orange-icon_0004_Vector-Smart-Objec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94200" y="4924767"/>
            <a:ext cx="426495" cy="5130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63033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17041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Open Sans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5234"/>
            <a:ext cx="12192000" cy="1117311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Benefits of responsive: 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873" y="2213571"/>
            <a:ext cx="8298872" cy="402097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GB" sz="3800" dirty="0" smtClean="0"/>
              <a:t>Generate more traffic – being found on a mobile device</a:t>
            </a:r>
          </a:p>
          <a:p>
            <a:pPr>
              <a:lnSpc>
                <a:spcPct val="120000"/>
              </a:lnSpc>
            </a:pPr>
            <a:r>
              <a:rPr lang="en-GB" sz="3800" dirty="0" smtClean="0"/>
              <a:t>Reduce abandoned check outs</a:t>
            </a:r>
          </a:p>
          <a:p>
            <a:pPr>
              <a:lnSpc>
                <a:spcPct val="120000"/>
              </a:lnSpc>
            </a:pPr>
            <a:r>
              <a:rPr lang="en-GB" sz="3800" dirty="0" smtClean="0"/>
              <a:t>Boost customer engagement</a:t>
            </a:r>
          </a:p>
          <a:p>
            <a:pPr>
              <a:lnSpc>
                <a:spcPct val="120000"/>
              </a:lnSpc>
            </a:pPr>
            <a:r>
              <a:rPr lang="en-GB" sz="3800" dirty="0" smtClean="0"/>
              <a:t>Boost number of returning visitors</a:t>
            </a:r>
          </a:p>
          <a:p>
            <a:pPr>
              <a:lnSpc>
                <a:spcPct val="120000"/>
              </a:lnSpc>
            </a:pPr>
            <a:r>
              <a:rPr lang="en-GB" sz="3800" dirty="0" smtClean="0"/>
              <a:t>Give an edge over competition – 4% sites currently responsive </a:t>
            </a:r>
          </a:p>
          <a:p>
            <a:pPr>
              <a:lnSpc>
                <a:spcPct val="120000"/>
              </a:lnSpc>
            </a:pPr>
            <a:r>
              <a:rPr lang="en-GB" sz="3800" dirty="0" smtClean="0"/>
              <a:t>Increase sales </a:t>
            </a:r>
          </a:p>
          <a:p>
            <a:pPr>
              <a:lnSpc>
                <a:spcPct val="120000"/>
              </a:lnSpc>
            </a:pPr>
            <a:r>
              <a:rPr lang="en-GB" sz="3800" dirty="0" smtClean="0"/>
              <a:t>Save time</a:t>
            </a:r>
          </a:p>
          <a:p>
            <a:pPr>
              <a:lnSpc>
                <a:spcPct val="120000"/>
              </a:lnSpc>
            </a:pPr>
            <a:r>
              <a:rPr lang="en-GB" sz="3800" dirty="0" smtClean="0"/>
              <a:t>Save money</a:t>
            </a:r>
          </a:p>
          <a:p>
            <a:pPr>
              <a:lnSpc>
                <a:spcPct val="120000"/>
              </a:lnSpc>
            </a:pPr>
            <a:r>
              <a:rPr lang="en-GB" sz="3800" dirty="0" smtClean="0"/>
              <a:t>Improve SEO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194" name="Picture 2" descr="C:\Users\f1200159\Desktop\Franchisees Presentation\Images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9666812" y="906783"/>
            <a:ext cx="1254234" cy="3796145"/>
          </a:xfrm>
          <a:prstGeom prst="rect">
            <a:avLst/>
          </a:prstGeom>
          <a:noFill/>
        </p:spPr>
      </p:pic>
      <p:pic>
        <p:nvPicPr>
          <p:cNvPr id="8195" name="Picture 3" descr="C:\Users\f1200159\Desktop\Franchisees Presentation\Images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9691788" y="3817459"/>
            <a:ext cx="2451190" cy="2549237"/>
          </a:xfrm>
          <a:prstGeom prst="rect">
            <a:avLst/>
          </a:prstGeom>
          <a:noFill/>
        </p:spPr>
      </p:pic>
      <p:pic>
        <p:nvPicPr>
          <p:cNvPr id="8197" name="Picture 5" descr="C:\Users\f1200159\Desktop\Franchisees Presentation\Images\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99563" y="4703722"/>
            <a:ext cx="2018867" cy="23205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32068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Open San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243387"/>
            <a:ext cx="12192000" cy="1014413"/>
          </a:xfrm>
        </p:spPr>
        <p:txBody>
          <a:bodyPr>
            <a:noAutofit/>
          </a:bodyPr>
          <a:lstStyle/>
          <a:p>
            <a:pPr marL="0" algn="ctr">
              <a:buNone/>
            </a:pPr>
            <a:r>
              <a:rPr lang="en-GB" dirty="0" smtClean="0">
                <a:solidFill>
                  <a:schemeClr val="bg1"/>
                </a:solidFill>
              </a:rPr>
              <a:t>Many website companies claim to offer fully responsive </a:t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websites but they are flawed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599710" y="5530993"/>
            <a:ext cx="2881746" cy="728662"/>
            <a:chOff x="4599710" y="5530993"/>
            <a:chExt cx="2881746" cy="728662"/>
          </a:xfrm>
        </p:grpSpPr>
        <p:sp>
          <p:nvSpPr>
            <p:cNvPr id="9" name="Rectangle 8"/>
            <p:cNvSpPr/>
            <p:nvPr/>
          </p:nvSpPr>
          <p:spPr>
            <a:xfrm>
              <a:off x="4599710" y="5530993"/>
              <a:ext cx="2881746" cy="7286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Open Sans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938681" y="5632510"/>
              <a:ext cx="213712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800" dirty="0" smtClean="0">
                  <a:solidFill>
                    <a:schemeClr val="bg1"/>
                  </a:solidFill>
                  <a:latin typeface="Open Sans Semibold" pitchFamily="34" charset="0"/>
                  <a:ea typeface="Open Sans Semibold" pitchFamily="34" charset="0"/>
                  <a:cs typeface="Open Sans Semibold" pitchFamily="34" charset="0"/>
                </a:rPr>
                <a:t>Examples...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114494" y="2128838"/>
            <a:ext cx="1728788" cy="1728788"/>
            <a:chOff x="4643438" y="2128838"/>
            <a:chExt cx="1728788" cy="1728788"/>
          </a:xfrm>
        </p:grpSpPr>
        <p:sp>
          <p:nvSpPr>
            <p:cNvPr id="13" name="Oval 12"/>
            <p:cNvSpPr/>
            <p:nvPr/>
          </p:nvSpPr>
          <p:spPr>
            <a:xfrm>
              <a:off x="4643438" y="2128838"/>
              <a:ext cx="1728788" cy="172878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Open Sans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86362" y="2271708"/>
              <a:ext cx="6858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800" dirty="0" smtClean="0">
                  <a:solidFill>
                    <a:schemeClr val="bg1"/>
                  </a:solidFill>
                  <a:latin typeface="Arial Black" pitchFamily="34" charset="0"/>
                  <a:ea typeface="Open Sans Semibold" pitchFamily="34" charset="0"/>
                  <a:cs typeface="Open Sans Semibold" pitchFamily="34" charset="0"/>
                </a:rPr>
                <a:t>!</a:t>
              </a:r>
              <a:endParaRPr lang="en-GB" sz="8800" dirty="0">
                <a:solidFill>
                  <a:schemeClr val="bg1"/>
                </a:solidFill>
                <a:latin typeface="Arial Black" pitchFamily="34" charset="0"/>
                <a:ea typeface="Open Sans Semibold" pitchFamily="34" charset="0"/>
                <a:cs typeface="Open Sans Semibold" pitchFamily="34" charset="0"/>
              </a:endParaRPr>
            </a:p>
          </p:txBody>
        </p:sp>
      </p:grp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912249"/>
            <a:ext cx="12192000" cy="1233054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Advice: Be careful . . . 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7873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573</Words>
  <Application>Microsoft Office PowerPoint</Application>
  <PresentationFormat>Widescreen</PresentationFormat>
  <Paragraphs>81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Arial Black</vt:lpstr>
      <vt:lpstr>Open Sans</vt:lpstr>
      <vt:lpstr>Open Sans Light</vt:lpstr>
      <vt:lpstr>Open Sans Semibold</vt:lpstr>
      <vt:lpstr>Office Theme</vt:lpstr>
      <vt:lpstr>Getting your business ready  for the mobile revolution</vt:lpstr>
      <vt:lpstr>Did you know . . .   </vt:lpstr>
      <vt:lpstr>Take the test</vt:lpstr>
      <vt:lpstr>Is mobile-friendly the same  as responsive?</vt:lpstr>
      <vt:lpstr>What is a ‘responsive’ website? </vt:lpstr>
      <vt:lpstr>Benefits of responsive vs mobile website</vt:lpstr>
      <vt:lpstr>Benefits of responsive vs mobile website</vt:lpstr>
      <vt:lpstr>Benefits of responsive: </vt:lpstr>
      <vt:lpstr>Advice: Be careful . . . </vt:lpstr>
      <vt:lpstr>GoDaddy: glossandtoss.net</vt:lpstr>
      <vt:lpstr>WordPress: reddledemo.wordpress.com</vt:lpstr>
      <vt:lpstr>Site Wizard: snobgifts.co.uk</vt:lpstr>
      <vt:lpstr>Site Wizard: singhsgravesend.com</vt:lpstr>
      <vt:lpstr>PowerPoint Presentation</vt:lpstr>
      <vt:lpstr>Why choose it’seeze: </vt:lpstr>
      <vt:lpstr>Why choose it’seeze: </vt:lpstr>
      <vt:lpstr>Why choose it’seeze: </vt:lpstr>
      <vt:lpstr>Why choose it’seeze: </vt:lpstr>
      <vt:lpstr>A short video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Revolution in websites . . .  . . . Introducing ‘responsive’</dc:title>
  <dc:creator>Amy Cross</dc:creator>
  <cp:lastModifiedBy>Amy Cross</cp:lastModifiedBy>
  <cp:revision>95</cp:revision>
  <dcterms:created xsi:type="dcterms:W3CDTF">2015-06-04T09:05:15Z</dcterms:created>
  <dcterms:modified xsi:type="dcterms:W3CDTF">2015-10-30T17:07:20Z</dcterms:modified>
</cp:coreProperties>
</file>