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1" r:id="rId4"/>
    <p:sldId id="283" r:id="rId5"/>
    <p:sldId id="282" r:id="rId6"/>
    <p:sldId id="257" r:id="rId7"/>
    <p:sldId id="273" r:id="rId8"/>
    <p:sldId id="284" r:id="rId9"/>
    <p:sldId id="285" r:id="rId10"/>
    <p:sldId id="286" r:id="rId11"/>
    <p:sldId id="287" r:id="rId12"/>
    <p:sldId id="288" r:id="rId13"/>
    <p:sldId id="28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380" autoAdjust="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64" y="51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B670-7DF4-4FB2-85FC-3EF460354944}" type="datetimeFigureOut">
              <a:rPr lang="en-GB" smtClean="0"/>
              <a:pPr/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B02-9D7F-49FA-9224-4AA324E045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8259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B670-7DF4-4FB2-85FC-3EF460354944}" type="datetimeFigureOut">
              <a:rPr lang="en-GB" smtClean="0"/>
              <a:pPr/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B02-9D7F-49FA-9224-4AA324E045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0041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B670-7DF4-4FB2-85FC-3EF460354944}" type="datetimeFigureOut">
              <a:rPr lang="en-GB" smtClean="0"/>
              <a:pPr/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B02-9D7F-49FA-9224-4AA324E045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4873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B670-7DF4-4FB2-85FC-3EF460354944}" type="datetimeFigureOut">
              <a:rPr lang="en-GB" smtClean="0"/>
              <a:pPr/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B02-9D7F-49FA-9224-4AA324E045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234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B670-7DF4-4FB2-85FC-3EF460354944}" type="datetimeFigureOut">
              <a:rPr lang="en-GB" smtClean="0"/>
              <a:pPr/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B02-9D7F-49FA-9224-4AA324E045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2391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B670-7DF4-4FB2-85FC-3EF460354944}" type="datetimeFigureOut">
              <a:rPr lang="en-GB" smtClean="0"/>
              <a:pPr/>
              <a:t>05/09/2017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B02-9D7F-49FA-9224-4AA324E045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2777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B670-7DF4-4FB2-85FC-3EF460354944}" type="datetimeFigureOut">
              <a:rPr lang="en-GB" smtClean="0"/>
              <a:pPr/>
              <a:t>05/09/2017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B02-9D7F-49FA-9224-4AA324E045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98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B670-7DF4-4FB2-85FC-3EF460354944}" type="datetimeFigureOut">
              <a:rPr lang="en-GB" smtClean="0"/>
              <a:pPr/>
              <a:t>05/09/2017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B02-9D7F-49FA-9224-4AA324E045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2688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B670-7DF4-4FB2-85FC-3EF460354944}" type="datetimeFigureOut">
              <a:rPr lang="en-GB" smtClean="0"/>
              <a:pPr/>
              <a:t>05/09/2017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B02-9D7F-49FA-9224-4AA324E045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6480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B670-7DF4-4FB2-85FC-3EF460354944}" type="datetimeFigureOut">
              <a:rPr lang="en-GB" smtClean="0"/>
              <a:pPr/>
              <a:t>05/09/2017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B02-9D7F-49FA-9224-4AA324E045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428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B670-7DF4-4FB2-85FC-3EF460354944}" type="datetimeFigureOut">
              <a:rPr lang="en-GB" smtClean="0"/>
              <a:pPr/>
              <a:t>05/09/2017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7B02-9D7F-49FA-9224-4AA324E045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6961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itchFamily="34" charset="0"/>
              </a:defRPr>
            </a:lvl1pPr>
          </a:lstStyle>
          <a:p>
            <a:fld id="{52DBB670-7DF4-4FB2-85FC-3EF460354944}" type="datetimeFigureOut">
              <a:rPr lang="en-GB" smtClean="0"/>
              <a:pPr/>
              <a:t>05/09/2017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itchFamily="34" charset="0"/>
              </a:defRPr>
            </a:lvl1pPr>
          </a:lstStyle>
          <a:p>
            <a:fld id="{24AA7B02-9D7F-49FA-9224-4AA324E045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12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 Light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rob.davies@itseeze.co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391891"/>
            <a:ext cx="12192000" cy="2466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4" y="2050616"/>
            <a:ext cx="10945091" cy="1413019"/>
          </a:xfrm>
        </p:spPr>
        <p:txBody>
          <a:bodyPr>
            <a:noAutofit/>
          </a:bodyPr>
          <a:lstStyle/>
          <a:p>
            <a:pPr algn="l"/>
            <a:r>
              <a:rPr lang="en-GB" sz="5000" dirty="0">
                <a:solidFill>
                  <a:schemeClr val="accent2"/>
                </a:solidFill>
              </a:rPr>
              <a:t>10 easy steps to improve your online business performance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093" y="4509653"/>
            <a:ext cx="8991601" cy="213013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By Rob Davies, </a:t>
            </a:r>
            <a:r>
              <a:rPr lang="en-GB" dirty="0" err="1">
                <a:solidFill>
                  <a:schemeClr val="bg1"/>
                </a:solidFill>
              </a:rPr>
              <a:t>it’seeze</a:t>
            </a:r>
            <a:r>
              <a:rPr lang="en-GB" dirty="0">
                <a:solidFill>
                  <a:schemeClr val="bg1"/>
                </a:solidFill>
              </a:rPr>
              <a:t> websites Ryedale</a:t>
            </a: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r>
              <a:rPr lang="en-GB" dirty="0">
                <a:solidFill>
                  <a:schemeClr val="bg1"/>
                </a:solidFill>
              </a:rPr>
              <a:t>Office: 01653 690 982 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Mobile: 07957 374 787 </a:t>
            </a: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r>
              <a:rPr lang="en-GB" dirty="0">
                <a:solidFill>
                  <a:schemeClr val="bg1"/>
                </a:solidFill>
              </a:rPr>
              <a:t>rob.davies@itseeze.co.uk 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www.itseeze-ryedale.co.uk</a:t>
            </a:r>
          </a:p>
          <a:p>
            <a:pPr algn="l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f1200159\Desktop\Franchisees Presentation\Images &amp; Video\logo.png"/>
          <p:cNvPicPr>
            <a:picLocks noChangeAspect="1" noChangeArrowheads="1"/>
          </p:cNvPicPr>
          <p:nvPr/>
        </p:nvPicPr>
        <p:blipFill>
          <a:blip r:embed="rId2" cstate="print"/>
          <a:srcRect t="34690" b="35365"/>
          <a:stretch>
            <a:fillRect/>
          </a:stretch>
        </p:blipFill>
        <p:spPr bwMode="auto">
          <a:xfrm>
            <a:off x="531093" y="581893"/>
            <a:ext cx="4566264" cy="102523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49"/>
          <a:stretch/>
        </p:blipFill>
        <p:spPr>
          <a:xfrm>
            <a:off x="7434262" y="3121600"/>
            <a:ext cx="31146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9034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95" y="316202"/>
            <a:ext cx="11350336" cy="107574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7. Make an email signature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632711" y="2011290"/>
            <a:ext cx="82572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Include name and contact details</a:t>
            </a:r>
          </a:p>
          <a:p>
            <a:endParaRPr lang="en-GB" sz="3200" dirty="0"/>
          </a:p>
          <a:p>
            <a:r>
              <a:rPr lang="en-GB" sz="3200" dirty="0"/>
              <a:t>Include website address and strapline</a:t>
            </a:r>
          </a:p>
          <a:p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9850" t="58184" r="30048" b="10848"/>
          <a:stretch/>
        </p:blipFill>
        <p:spPr>
          <a:xfrm>
            <a:off x="8086212" y="2524812"/>
            <a:ext cx="3156155" cy="3097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63" y="3886172"/>
            <a:ext cx="5118100" cy="255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198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95" y="316202"/>
            <a:ext cx="11350336" cy="107574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8. Update website content regularly </a:t>
            </a:r>
          </a:p>
        </p:txBody>
      </p:sp>
      <p:sp>
        <p:nvSpPr>
          <p:cNvPr id="5" name="Rectangle 4"/>
          <p:cNvSpPr/>
          <p:nvPr/>
        </p:nvSpPr>
        <p:spPr>
          <a:xfrm>
            <a:off x="632711" y="2011290"/>
            <a:ext cx="90954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Frequently add fresh and interesting content: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Change a picture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Add a promotion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Write a blog post</a:t>
            </a:r>
          </a:p>
          <a:p>
            <a:endParaRPr lang="en-GB" sz="3200" dirty="0"/>
          </a:p>
          <a:p>
            <a:r>
              <a:rPr lang="en-GB" sz="3200" dirty="0"/>
              <a:t>And get rewarded by Google with higher search rankings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7011" y="6261780"/>
            <a:ext cx="12098316" cy="615555"/>
            <a:chOff x="6414549" y="4784090"/>
            <a:chExt cx="5195451" cy="1589001"/>
          </a:xfrm>
        </p:grpSpPr>
        <p:sp>
          <p:nvSpPr>
            <p:cNvPr id="9" name="Rectangle 8"/>
            <p:cNvSpPr/>
            <p:nvPr/>
          </p:nvSpPr>
          <p:spPr>
            <a:xfrm>
              <a:off x="6414549" y="4784090"/>
              <a:ext cx="5195451" cy="158900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46711" y="5062165"/>
              <a:ext cx="4128654" cy="1032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USEFUL RESOURCE: Read our blog about the ‘benefits of blogging’ on itseeze-ryedale.co.uk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075" y="2351486"/>
            <a:ext cx="342623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55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95" y="316202"/>
            <a:ext cx="11350336" cy="107574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9. Start an e-newsletter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8895" y="2020310"/>
            <a:ext cx="803046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Easy and cost effective way to promote your business:</a:t>
            </a:r>
          </a:p>
          <a:p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Share company news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Promote offers, new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Build brand credibility with tips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Drive more traffic to your website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32" y="2664891"/>
            <a:ext cx="3602736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2286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95" y="316202"/>
            <a:ext cx="11350336" cy="107574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10. Make sure your website is up to scratch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658" y="3061710"/>
            <a:ext cx="39386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It’seeze Ryedale can help: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Professionally designed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Easy to edit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Mobile friendly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Affordable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And me!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3400" y="1986975"/>
            <a:ext cx="4025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First impressions count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83910"/>
            <a:ext cx="5664200" cy="344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129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1838" y="4496862"/>
            <a:ext cx="12242008" cy="1565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8" y="1758883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Any Questions?</a:t>
            </a:r>
          </a:p>
          <a:p>
            <a:pPr algn="ctr">
              <a:lnSpc>
                <a:spcPct val="200000"/>
              </a:lnSpc>
            </a:pPr>
            <a:r>
              <a:rPr lang="en-GB" sz="4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Thank you for listening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0008" y="4582548"/>
            <a:ext cx="12191999" cy="1537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Call Rob on </a:t>
            </a:r>
            <a:r>
              <a:rPr lang="en-US" sz="2800" dirty="0">
                <a:solidFill>
                  <a:schemeClr val="bg1"/>
                </a:solidFill>
              </a:rPr>
              <a:t>01653 690 982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or email </a:t>
            </a:r>
            <a:r>
              <a:rPr lang="en-US" sz="2800" u="sng" dirty="0">
                <a:solidFill>
                  <a:schemeClr val="bg1"/>
                </a:solidFill>
                <a:hlinkClick r:id="rId2"/>
              </a:rPr>
              <a:t>rob.davies@itseeze.co.uk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f1200159\Desktop\Franchisees Presentation\Images &amp; Video\orange icon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3178" y="113223"/>
            <a:ext cx="1645660" cy="164566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-26192" y="5976739"/>
            <a:ext cx="12244001" cy="881262"/>
            <a:chOff x="6414549" y="4784090"/>
            <a:chExt cx="5195451" cy="1589001"/>
          </a:xfrm>
        </p:grpSpPr>
        <p:sp>
          <p:nvSpPr>
            <p:cNvPr id="9" name="Rectangle 8"/>
            <p:cNvSpPr/>
            <p:nvPr/>
          </p:nvSpPr>
          <p:spPr>
            <a:xfrm>
              <a:off x="6414549" y="4784090"/>
              <a:ext cx="5195451" cy="158900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47947" y="5194078"/>
              <a:ext cx="4128654" cy="721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Download our free ‘Guide to Marketing’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025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f1200159\Desktop\Franchisees Presentation\Images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6284" y="1905706"/>
            <a:ext cx="2854036" cy="438469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1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0678"/>
            <a:ext cx="12192000" cy="1446561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Ask yourself . . . 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2050473"/>
            <a:ext cx="9206345" cy="4017818"/>
          </a:xfrm>
        </p:spPr>
        <p:txBody>
          <a:bodyPr>
            <a:normAutofit fontScale="32500" lnSpcReduction="20000"/>
          </a:bodyPr>
          <a:lstStyle/>
          <a:p>
            <a:pPr lvl="0">
              <a:lnSpc>
                <a:spcPct val="170000"/>
              </a:lnSpc>
            </a:pPr>
            <a:r>
              <a:rPr lang="en-GB" sz="7200" dirty="0"/>
              <a:t>Could your website be performing better?</a:t>
            </a:r>
          </a:p>
          <a:p>
            <a:pPr lvl="0">
              <a:lnSpc>
                <a:spcPct val="170000"/>
              </a:lnSpc>
            </a:pPr>
            <a:endParaRPr lang="en-GB" sz="7200" dirty="0"/>
          </a:p>
          <a:p>
            <a:pPr lvl="0">
              <a:lnSpc>
                <a:spcPct val="170000"/>
              </a:lnSpc>
            </a:pPr>
            <a:r>
              <a:rPr lang="en-GB" sz="7200" dirty="0"/>
              <a:t>Would you like more web traffic?</a:t>
            </a:r>
          </a:p>
          <a:p>
            <a:pPr lvl="0">
              <a:lnSpc>
                <a:spcPct val="170000"/>
              </a:lnSpc>
            </a:pPr>
            <a:endParaRPr lang="en-GB" sz="7200" dirty="0"/>
          </a:p>
          <a:p>
            <a:pPr lvl="0">
              <a:lnSpc>
                <a:spcPct val="170000"/>
              </a:lnSpc>
            </a:pPr>
            <a:r>
              <a:rPr lang="en-GB" sz="7200" dirty="0"/>
              <a:t>Do you want your website to start delivering real returns?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14422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66842"/>
            <a:ext cx="12192000" cy="10144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/>
              <a:t>It’s not as hard as you might think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Here are 10 easy ways to boost the performance of your business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32703" y="2329951"/>
            <a:ext cx="1728788" cy="1728788"/>
            <a:chOff x="4643438" y="2128838"/>
            <a:chExt cx="1728788" cy="1728788"/>
          </a:xfrm>
        </p:grpSpPr>
        <p:sp>
          <p:nvSpPr>
            <p:cNvPr id="13" name="Oval 12"/>
            <p:cNvSpPr/>
            <p:nvPr/>
          </p:nvSpPr>
          <p:spPr>
            <a:xfrm>
              <a:off x="4643438" y="2128838"/>
              <a:ext cx="1728788" cy="17287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86362" y="2271708"/>
              <a:ext cx="685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800" dirty="0">
                  <a:solidFill>
                    <a:schemeClr val="bg1"/>
                  </a:solidFill>
                  <a:latin typeface="Arial Black" pitchFamily="34" charset="0"/>
                  <a:ea typeface="Open Sans Semibold" pitchFamily="34" charset="0"/>
                  <a:cs typeface="Open Sans Semibold" pitchFamily="34" charset="0"/>
                </a:rPr>
                <a:t>!</a:t>
              </a: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912249"/>
            <a:ext cx="12192000" cy="1233054"/>
          </a:xfrm>
        </p:spPr>
        <p:txBody>
          <a:bodyPr>
            <a:norm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913342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95" y="316202"/>
            <a:ext cx="11350336" cy="107574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1. Include your URL everywhere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632711" y="2011290"/>
            <a:ext cx="82572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Stationery</a:t>
            </a:r>
          </a:p>
          <a:p>
            <a:endParaRPr lang="en-GB" sz="3200" dirty="0"/>
          </a:p>
          <a:p>
            <a:r>
              <a:rPr lang="en-GB" sz="3200" dirty="0"/>
              <a:t>Leaflets</a:t>
            </a:r>
          </a:p>
          <a:p>
            <a:endParaRPr lang="en-GB" sz="3200" dirty="0"/>
          </a:p>
          <a:p>
            <a:r>
              <a:rPr lang="en-GB" sz="3200" dirty="0"/>
              <a:t>Adverts (both printed and online)</a:t>
            </a:r>
          </a:p>
          <a:p>
            <a:endParaRPr lang="en-GB" sz="3200" dirty="0"/>
          </a:p>
          <a:p>
            <a:r>
              <a:rPr lang="en-GB" sz="3200" dirty="0"/>
              <a:t>Business Cards</a:t>
            </a:r>
            <a:endParaRPr lang="en-GB" sz="3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31" y="2011290"/>
            <a:ext cx="4965700" cy="39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9810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54533"/>
            <a:ext cx="12192000" cy="1446561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2. Submit your sitemap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46498" y="2806533"/>
            <a:ext cx="3523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Open Sans" pitchFamily="34" charset="0"/>
              </a:rPr>
              <a:t>Easier for Google to categorise your website </a:t>
            </a:r>
          </a:p>
          <a:p>
            <a:endParaRPr lang="en-GB" dirty="0">
              <a:latin typeface="Open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0164" y="2886155"/>
            <a:ext cx="34039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Open Sans" pitchFamily="34" charset="0"/>
              </a:rPr>
              <a:t>Boost your ranking and visibility online</a:t>
            </a:r>
          </a:p>
          <a:p>
            <a:endParaRPr lang="en-GB" dirty="0">
              <a:latin typeface="Open Sans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51960" y="2816893"/>
            <a:ext cx="27293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Open Sans" pitchFamily="34" charset="0"/>
              </a:rPr>
              <a:t>More visits to your website </a:t>
            </a:r>
          </a:p>
          <a:p>
            <a:endParaRPr lang="en-GB" dirty="0">
              <a:latin typeface="Open Sans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17011" y="6261780"/>
            <a:ext cx="13471075" cy="615555"/>
            <a:chOff x="6414549" y="4784090"/>
            <a:chExt cx="5784963" cy="1589001"/>
          </a:xfrm>
        </p:grpSpPr>
        <p:sp>
          <p:nvSpPr>
            <p:cNvPr id="22" name="Rectangle 21"/>
            <p:cNvSpPr/>
            <p:nvPr/>
          </p:nvSpPr>
          <p:spPr>
            <a:xfrm>
              <a:off x="6414549" y="4784090"/>
              <a:ext cx="5195451" cy="158900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70858" y="5092308"/>
              <a:ext cx="4128654" cy="1032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TIP: Add sitemap from Google Search Console </a:t>
              </a:r>
            </a:p>
          </p:txBody>
        </p:sp>
      </p:grpSp>
      <p:sp>
        <p:nvSpPr>
          <p:cNvPr id="10" name="Equal 9"/>
          <p:cNvSpPr/>
          <p:nvPr/>
        </p:nvSpPr>
        <p:spPr>
          <a:xfrm>
            <a:off x="3176773" y="2952915"/>
            <a:ext cx="1153391" cy="592282"/>
          </a:xfrm>
          <a:prstGeom prst="mathEqual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Equal 23"/>
          <p:cNvSpPr/>
          <p:nvPr/>
        </p:nvSpPr>
        <p:spPr>
          <a:xfrm>
            <a:off x="8070301" y="2954812"/>
            <a:ext cx="1153391" cy="592282"/>
          </a:xfrm>
          <a:prstGeom prst="mathEqual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1" y="4090399"/>
            <a:ext cx="1524000" cy="15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666" y="4041000"/>
            <a:ext cx="1524000" cy="152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038" y="3861895"/>
            <a:ext cx="2083188" cy="20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2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95" y="316202"/>
            <a:ext cx="11350336" cy="107574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3. Set up Google My Business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2711" y="2011290"/>
            <a:ext cx="6530089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Free and easy to do</a:t>
            </a:r>
          </a:p>
          <a:p>
            <a:pPr>
              <a:lnSpc>
                <a:spcPct val="120000"/>
              </a:lnSpc>
            </a:pPr>
            <a:endParaRPr lang="en-GB" sz="2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Boosts visibility on local search including Google Maps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244" t="24476" r="60976" b="4285"/>
          <a:stretch/>
        </p:blipFill>
        <p:spPr>
          <a:xfrm>
            <a:off x="7993500" y="1824257"/>
            <a:ext cx="2826899" cy="4678143"/>
          </a:xfrm>
          <a:prstGeom prst="rect">
            <a:avLst/>
          </a:prstGeom>
        </p:spPr>
      </p:pic>
      <p:pic>
        <p:nvPicPr>
          <p:cNvPr id="16" name="Picture 2" descr="C:\Users\f1200159\Desktop\Franchisees Presentation\Images\orange ic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26787" y="3085858"/>
            <a:ext cx="3998438" cy="3998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45177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969" y="1908321"/>
            <a:ext cx="11662062" cy="806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See useful information about people visiting your website: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54533"/>
            <a:ext cx="12192000" cy="1446561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4. Set up Google Analytics and Search Console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17011" y="3141381"/>
            <a:ext cx="8247958" cy="2547072"/>
            <a:chOff x="224144" y="3366993"/>
            <a:chExt cx="8247958" cy="2547072"/>
          </a:xfrm>
        </p:grpSpPr>
        <p:sp>
          <p:nvSpPr>
            <p:cNvPr id="9" name="TextBox 8"/>
            <p:cNvSpPr txBox="1"/>
            <p:nvPr/>
          </p:nvSpPr>
          <p:spPr>
            <a:xfrm>
              <a:off x="224144" y="3366993"/>
              <a:ext cx="22582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Open Sans" pitchFamily="34" charset="0"/>
                </a:rPr>
                <a:t>Number of visits</a:t>
              </a:r>
            </a:p>
            <a:p>
              <a:endParaRPr lang="en-GB" dirty="0">
                <a:latin typeface="Open Sans" pitchFamily="34" charset="0"/>
              </a:endParaRPr>
            </a:p>
          </p:txBody>
        </p:sp>
        <p:pic>
          <p:nvPicPr>
            <p:cNvPr id="4098" name="Picture 2" descr="C:\Users\f1200159\Desktop\Franchisees Presentation\Images\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4842" y="4522234"/>
              <a:ext cx="937260" cy="1391831"/>
            </a:xfrm>
            <a:prstGeom prst="rect">
              <a:avLst/>
            </a:prstGeom>
            <a:noFill/>
          </p:spPr>
        </p:pic>
      </p:grpSp>
      <p:grpSp>
        <p:nvGrpSpPr>
          <p:cNvPr id="17" name="Group 16"/>
          <p:cNvGrpSpPr/>
          <p:nvPr/>
        </p:nvGrpSpPr>
        <p:grpSpPr>
          <a:xfrm>
            <a:off x="2379572" y="3157311"/>
            <a:ext cx="9054027" cy="2688573"/>
            <a:chOff x="3063791" y="3138808"/>
            <a:chExt cx="8328323" cy="2688573"/>
          </a:xfrm>
        </p:grpSpPr>
        <p:sp>
          <p:nvSpPr>
            <p:cNvPr id="8" name="TextBox 7"/>
            <p:cNvSpPr txBox="1"/>
            <p:nvPr/>
          </p:nvSpPr>
          <p:spPr>
            <a:xfrm>
              <a:off x="3063791" y="3138808"/>
              <a:ext cx="313112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Open Sans" pitchFamily="34" charset="0"/>
                </a:rPr>
                <a:t>How they’re finding your website</a:t>
              </a:r>
            </a:p>
            <a:p>
              <a:endParaRPr lang="en-GB" dirty="0">
                <a:latin typeface="Open Sans" pitchFamily="34" charset="0"/>
              </a:endParaRPr>
            </a:p>
          </p:txBody>
        </p:sp>
        <p:pic>
          <p:nvPicPr>
            <p:cNvPr id="4100" name="Picture 4" descr="C:\Users\f1200159\Desktop\Franchisees Presentation\Images\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64576" y="4095130"/>
              <a:ext cx="1127538" cy="1732251"/>
            </a:xfrm>
            <a:prstGeom prst="rect">
              <a:avLst/>
            </a:prstGeom>
            <a:noFill/>
          </p:spPr>
        </p:pic>
      </p:grpSp>
      <p:grpSp>
        <p:nvGrpSpPr>
          <p:cNvPr id="18" name="Group 17"/>
          <p:cNvGrpSpPr/>
          <p:nvPr/>
        </p:nvGrpSpPr>
        <p:grpSpPr>
          <a:xfrm>
            <a:off x="2991504" y="3091503"/>
            <a:ext cx="6031085" cy="2840756"/>
            <a:chOff x="4299652" y="3286416"/>
            <a:chExt cx="6031085" cy="2840756"/>
          </a:xfrm>
        </p:grpSpPr>
        <p:sp>
          <p:nvSpPr>
            <p:cNvPr id="7" name="TextBox 6"/>
            <p:cNvSpPr txBox="1"/>
            <p:nvPr/>
          </p:nvSpPr>
          <p:spPr>
            <a:xfrm>
              <a:off x="7601392" y="3286416"/>
              <a:ext cx="272934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Open Sans" pitchFamily="34" charset="0"/>
                </a:rPr>
                <a:t>How long they’re spending on your site</a:t>
              </a:r>
            </a:p>
            <a:p>
              <a:endParaRPr lang="en-GB" dirty="0">
                <a:latin typeface="Open Sans" pitchFamily="34" charset="0"/>
              </a:endParaRPr>
            </a:p>
          </p:txBody>
        </p:sp>
        <p:pic>
          <p:nvPicPr>
            <p:cNvPr id="4101" name="Picture 5" descr="C:\Users\f1200159\Desktop\Franchisees Presentation\Images\1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99652" y="4222172"/>
              <a:ext cx="1905000" cy="1905000"/>
            </a:xfrm>
            <a:prstGeom prst="rect">
              <a:avLst/>
            </a:prstGeom>
            <a:noFill/>
          </p:spPr>
        </p:pic>
      </p:grpSp>
      <p:sp>
        <p:nvSpPr>
          <p:cNvPr id="20" name="TextBox 19"/>
          <p:cNvSpPr txBox="1"/>
          <p:nvPr/>
        </p:nvSpPr>
        <p:spPr>
          <a:xfrm>
            <a:off x="9456033" y="3141381"/>
            <a:ext cx="27293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Open Sans" pitchFamily="34" charset="0"/>
              </a:rPr>
              <a:t>Which pages they visit</a:t>
            </a:r>
          </a:p>
          <a:p>
            <a:endParaRPr lang="en-GB" dirty="0">
              <a:latin typeface="Open Sans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13" y="4027258"/>
            <a:ext cx="1852557" cy="185255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7011" y="6373321"/>
            <a:ext cx="12209011" cy="504015"/>
            <a:chOff x="6414549" y="5072021"/>
            <a:chExt cx="5195451" cy="1301070"/>
          </a:xfrm>
        </p:grpSpPr>
        <p:sp>
          <p:nvSpPr>
            <p:cNvPr id="22" name="Rectangle 21"/>
            <p:cNvSpPr/>
            <p:nvPr/>
          </p:nvSpPr>
          <p:spPr>
            <a:xfrm>
              <a:off x="6414549" y="5072021"/>
              <a:ext cx="5195451" cy="130107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63358" y="5159611"/>
              <a:ext cx="4128654" cy="1032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USEFUL RESOURCES: Analytics Academy with Google and Google Search Console</a:t>
              </a:r>
              <a:endParaRPr lang="en-GB" sz="2000" dirty="0">
                <a:latin typeface="Open San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7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5207000"/>
            <a:ext cx="12083038" cy="167033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95" y="316202"/>
            <a:ext cx="11350336" cy="107574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5. Get backlinks to your website</a:t>
            </a:r>
          </a:p>
        </p:txBody>
      </p:sp>
      <p:sp>
        <p:nvSpPr>
          <p:cNvPr id="5" name="Rectangle 4"/>
          <p:cNvSpPr/>
          <p:nvPr/>
        </p:nvSpPr>
        <p:spPr>
          <a:xfrm>
            <a:off x="1967355" y="2123968"/>
            <a:ext cx="82572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Are you a member of trade associations?</a:t>
            </a:r>
          </a:p>
          <a:p>
            <a:pPr algn="ctr"/>
            <a:r>
              <a:rPr lang="en-GB" sz="3200" dirty="0"/>
              <a:t> </a:t>
            </a:r>
          </a:p>
          <a:p>
            <a:pPr algn="ctr"/>
            <a:r>
              <a:rPr lang="en-GB" sz="3200" dirty="0"/>
              <a:t>Do you have any accreditations?</a:t>
            </a:r>
          </a:p>
          <a:p>
            <a:pPr algn="ctr"/>
            <a:endParaRPr lang="en-GB" sz="3200" b="1" dirty="0"/>
          </a:p>
          <a:p>
            <a:pPr algn="ctr"/>
            <a:r>
              <a:rPr lang="en-GB" sz="3200" b="1" dirty="0"/>
              <a:t>Get listed on their sites</a:t>
            </a:r>
          </a:p>
          <a:p>
            <a:endParaRPr lang="en-GB" sz="3200" dirty="0"/>
          </a:p>
          <a:p>
            <a:r>
              <a:rPr lang="en-GB" sz="3200" dirty="0"/>
              <a:t> </a:t>
            </a:r>
            <a:endParaRPr lang="en-GB" sz="3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811" y="5889135"/>
            <a:ext cx="50522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Open Sans" pitchFamily="34" charset="0"/>
              </a:rPr>
              <a:t>Backlinks boost search rankings </a:t>
            </a:r>
          </a:p>
          <a:p>
            <a:endParaRPr lang="en-GB" dirty="0">
              <a:latin typeface="Open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0365" y="5912934"/>
            <a:ext cx="49911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Open Sans" pitchFamily="34" charset="0"/>
              </a:rPr>
              <a:t>More traffic to your website</a:t>
            </a:r>
          </a:p>
          <a:p>
            <a:endParaRPr lang="en-GB" dirty="0">
              <a:latin typeface="Open Sans" pitchFamily="34" charset="0"/>
            </a:endParaRPr>
          </a:p>
        </p:txBody>
      </p:sp>
      <p:sp>
        <p:nvSpPr>
          <p:cNvPr id="9" name="Equal 8"/>
          <p:cNvSpPr/>
          <p:nvPr/>
        </p:nvSpPr>
        <p:spPr>
          <a:xfrm>
            <a:off x="5845463" y="5857901"/>
            <a:ext cx="1153391" cy="592282"/>
          </a:xfrm>
          <a:prstGeom prst="mathEqual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0193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95" y="316202"/>
            <a:ext cx="11350336" cy="107574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6. Register on QUALITY directories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2711" y="2011290"/>
            <a:ext cx="825728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Yell.com</a:t>
            </a:r>
          </a:p>
          <a:p>
            <a:r>
              <a:rPr lang="en-GB" sz="3200" dirty="0"/>
              <a:t>Thomson Local</a:t>
            </a:r>
          </a:p>
          <a:p>
            <a:r>
              <a:rPr lang="en-GB" sz="3200" dirty="0"/>
              <a:t>DMOZ</a:t>
            </a:r>
          </a:p>
          <a:p>
            <a:r>
              <a:rPr lang="en-GB" sz="3200" dirty="0"/>
              <a:t>Yahoo! Directory</a:t>
            </a:r>
          </a:p>
          <a:p>
            <a:r>
              <a:rPr lang="en-GB" sz="3200" dirty="0"/>
              <a:t>About.com</a:t>
            </a:r>
          </a:p>
          <a:p>
            <a:endParaRPr lang="en-GB" sz="3200" dirty="0"/>
          </a:p>
          <a:p>
            <a:r>
              <a:rPr lang="en-GB" sz="3200" dirty="0"/>
              <a:t>Increases chance of being found online. </a:t>
            </a:r>
          </a:p>
          <a:p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2020310"/>
            <a:ext cx="4114800" cy="32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6508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404</Words>
  <Application>Microsoft Office PowerPoint</Application>
  <PresentationFormat>Widescreen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Open Sans</vt:lpstr>
      <vt:lpstr>Open Sans Light</vt:lpstr>
      <vt:lpstr>Open Sans Semibold</vt:lpstr>
      <vt:lpstr>Office Theme</vt:lpstr>
      <vt:lpstr>10 easy steps to improve your online business performance </vt:lpstr>
      <vt:lpstr>Ask yourself . . .   </vt:lpstr>
      <vt:lpstr>YES</vt:lpstr>
      <vt:lpstr>1. Include your URL everywhere</vt:lpstr>
      <vt:lpstr>2. Submit your sitemap</vt:lpstr>
      <vt:lpstr>3. Set up Google My Business</vt:lpstr>
      <vt:lpstr>4. Set up Google Analytics and Search Console</vt:lpstr>
      <vt:lpstr>5. Get backlinks to your website</vt:lpstr>
      <vt:lpstr>6. Register on QUALITY directories</vt:lpstr>
      <vt:lpstr>7. Make an email signature</vt:lpstr>
      <vt:lpstr>8. Update website content regularly </vt:lpstr>
      <vt:lpstr>9. Start an e-newsletter</vt:lpstr>
      <vt:lpstr>10. Make sure your website is up to scratch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 in websites . . .  . . . Introducing ‘responsive’</dc:title>
  <dc:creator>Amy Cross</dc:creator>
  <cp:lastModifiedBy>Adam Thomlinson</cp:lastModifiedBy>
  <cp:revision>104</cp:revision>
  <dcterms:created xsi:type="dcterms:W3CDTF">2015-06-04T09:05:15Z</dcterms:created>
  <dcterms:modified xsi:type="dcterms:W3CDTF">2017-09-05T09:32:58Z</dcterms:modified>
</cp:coreProperties>
</file>