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90" r:id="rId6"/>
    <p:sldId id="291" r:id="rId7"/>
    <p:sldId id="301" r:id="rId8"/>
    <p:sldId id="302" r:id="rId9"/>
    <p:sldId id="292" r:id="rId10"/>
    <p:sldId id="293" r:id="rId11"/>
    <p:sldId id="277" r:id="rId12"/>
    <p:sldId id="297" r:id="rId13"/>
    <p:sldId id="303" r:id="rId14"/>
    <p:sldId id="300" r:id="rId15"/>
    <p:sldId id="27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000"/>
    <a:srgbClr val="FF6600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292F-9570-4BBB-8608-28A2DD13B242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A7AB-7C51-4F5B-BD46-7BFFCEB44D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2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5596-AC81-457B-889A-D8887CD15CC0}" type="datetimeFigureOut">
              <a:rPr lang="en-GB" smtClean="0"/>
              <a:pPr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C39D-3686-42BA-8191-498BEE65A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publicdomainpictures.net/pictures/20000/nahled/pound-sig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19269"/>
          <a:stretch/>
        </p:blipFill>
        <p:spPr bwMode="auto">
          <a:xfrm>
            <a:off x="1969158" y="1144839"/>
            <a:ext cx="5205684" cy="448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618870"/>
            <a:ext cx="9144000" cy="123913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+mj-lt"/>
                <a:cs typeface="Arial" pitchFamily="34" charset="0"/>
              </a:rPr>
              <a:t>Packages and Pricing Plans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536295"/>
            <a:ext cx="4320000" cy="863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9886" y="1087522"/>
            <a:ext cx="7484180" cy="405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There is no downgrade payment.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This is used to retain customers who would otherwise cancel.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customer does not enter into a new minimum term.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 downgrade is only possible if the minimum term is completed.</a:t>
            </a:r>
            <a:endParaRPr lang="en-GB" dirty="0">
              <a:solidFill>
                <a:srgbClr val="FF600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6000"/>
                </a:solidFill>
              </a:rPr>
              <a:t/>
            </a:r>
            <a:br>
              <a:rPr lang="en-GB" sz="2000" dirty="0">
                <a:solidFill>
                  <a:srgbClr val="FF6000"/>
                </a:solidFill>
              </a:rPr>
            </a:br>
            <a:r>
              <a:rPr lang="en-GB" sz="2000" dirty="0">
                <a:solidFill>
                  <a:srgbClr val="FF6000"/>
                </a:solidFill>
              </a:rPr>
              <a:t>To Max: </a:t>
            </a:r>
            <a:r>
              <a:rPr lang="en-GB" sz="2000" dirty="0"/>
              <a:t>New payment plan - £40/</a:t>
            </a:r>
            <a:r>
              <a:rPr lang="en-GB" sz="2000" dirty="0" err="1"/>
              <a:t>mth</a:t>
            </a:r>
            <a:endParaRPr lang="en-GB" sz="2000" dirty="0"/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6000"/>
                </a:solidFill>
              </a:rPr>
              <a:t>To </a:t>
            </a:r>
            <a:r>
              <a:rPr lang="en-GB" sz="2000" dirty="0" err="1">
                <a:solidFill>
                  <a:srgbClr val="FF6000"/>
                </a:solidFill>
              </a:rPr>
              <a:t>Lite</a:t>
            </a:r>
            <a:r>
              <a:rPr lang="en-GB" sz="2000" dirty="0">
                <a:solidFill>
                  <a:srgbClr val="FF6000"/>
                </a:solidFill>
              </a:rPr>
              <a:t>: </a:t>
            </a:r>
            <a:r>
              <a:rPr lang="en-GB" sz="2000" dirty="0"/>
              <a:t>New payment plan - £20/</a:t>
            </a:r>
            <a:r>
              <a:rPr lang="en-GB" sz="2000" dirty="0" err="1"/>
              <a:t>mth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Downgrades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42780"/>
            <a:ext cx="4788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5757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prices are subject to 20% VAT</a:t>
            </a:r>
          </a:p>
        </p:txBody>
      </p:sp>
      <p:pic>
        <p:nvPicPr>
          <p:cNvPr id="14" name="Picture 4" descr="http://googlelocalpro.com/wp-content/uploads/2012/09/ArrowsDown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40543"/>
            <a:ext cx="2704140" cy="183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0024" y="5196422"/>
            <a:ext cx="9154024" cy="958332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 email must be sent to </a:t>
            </a:r>
            <a:r>
              <a:rPr lang="en-GB" dirty="0">
                <a:solidFill>
                  <a:schemeClr val="tx1"/>
                </a:solidFill>
              </a:rPr>
              <a:t>finance@itseeze.com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to request a downgrade</a:t>
            </a:r>
          </a:p>
        </p:txBody>
      </p:sp>
    </p:spTree>
    <p:extLst>
      <p:ext uri="{BB962C8B-B14F-4D97-AF65-F5344CB8AC3E}">
        <p14:creationId xmlns:p14="http://schemas.microsoft.com/office/powerpoint/2010/main" val="22460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04481"/>
            <a:ext cx="3860268" cy="2232248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Custom Features</a:t>
            </a:r>
          </a:p>
          <a:p>
            <a:pPr lvl="1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Standard Features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5400000" cy="3951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Extras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21066735">
            <a:off x="5254448" y="5301089"/>
            <a:ext cx="3539534" cy="72008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Booking forms</a:t>
            </a:r>
          </a:p>
        </p:txBody>
      </p:sp>
      <p:sp>
        <p:nvSpPr>
          <p:cNvPr id="13" name="Rectangle 12"/>
          <p:cNvSpPr/>
          <p:nvPr/>
        </p:nvSpPr>
        <p:spPr>
          <a:xfrm rot="300094">
            <a:off x="5423338" y="4509106"/>
            <a:ext cx="3539534" cy="72008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Social media branding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8824" y="2957802"/>
            <a:ext cx="3539534" cy="72008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Quote engine</a:t>
            </a:r>
          </a:p>
        </p:txBody>
      </p:sp>
      <p:sp>
        <p:nvSpPr>
          <p:cNvPr id="10" name="Rectangle 9"/>
          <p:cNvSpPr/>
          <p:nvPr/>
        </p:nvSpPr>
        <p:spPr>
          <a:xfrm rot="402421">
            <a:off x="5453277" y="2230276"/>
            <a:ext cx="3539534" cy="72008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Property databases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8348" y="1590611"/>
            <a:ext cx="4940388" cy="4392488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We offer </a:t>
            </a:r>
            <a:r>
              <a:rPr lang="en-GB" sz="2000" b="1" dirty="0">
                <a:solidFill>
                  <a:schemeClr val="bg1"/>
                </a:solidFill>
              </a:rPr>
              <a:t>bespoke functionality </a:t>
            </a:r>
            <a:r>
              <a:rPr lang="en-GB" sz="2000" dirty="0">
                <a:solidFill>
                  <a:schemeClr val="bg1"/>
                </a:solidFill>
              </a:rPr>
              <a:t>that is not a standard part of the </a:t>
            </a:r>
            <a:r>
              <a:rPr lang="en-GB" sz="2000" dirty="0" err="1">
                <a:solidFill>
                  <a:schemeClr val="bg1"/>
                </a:solidFill>
              </a:rPr>
              <a:t>it’seeze</a:t>
            </a:r>
            <a:r>
              <a:rPr lang="en-GB" sz="2000" dirty="0">
                <a:solidFill>
                  <a:schemeClr val="bg1"/>
                </a:solidFill>
              </a:rPr>
              <a:t> website editor.</a:t>
            </a:r>
          </a:p>
          <a:p>
            <a:pPr>
              <a:buNone/>
            </a:pP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Custom features are not available on the </a:t>
            </a:r>
            <a:r>
              <a:rPr lang="en-GB" sz="2000" dirty="0" err="1">
                <a:solidFill>
                  <a:schemeClr val="bg1"/>
                </a:solidFill>
              </a:rPr>
              <a:t>it’seeze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Lite</a:t>
            </a:r>
            <a:r>
              <a:rPr lang="en-GB" sz="2000" dirty="0">
                <a:solidFill>
                  <a:schemeClr val="bg1"/>
                </a:solidFill>
              </a:rPr>
              <a:t> price package.</a:t>
            </a:r>
          </a:p>
          <a:p>
            <a:pPr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Commission is based on a sliding scale structure.</a:t>
            </a:r>
          </a:p>
          <a:p>
            <a:pPr lvl="1"/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lvl="1" algn="ctr"/>
            <a:r>
              <a:rPr lang="en-GB" sz="2000" dirty="0">
                <a:solidFill>
                  <a:schemeClr val="bg1"/>
                </a:solidFill>
              </a:rPr>
              <a:t>For a quote, please email: </a:t>
            </a:r>
            <a:r>
              <a:rPr lang="en-GB" sz="2000" dirty="0">
                <a:solidFill>
                  <a:schemeClr val="tx1"/>
                </a:solidFill>
              </a:rPr>
              <a:t>development@itseeze.com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Extras: Custom Features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1376135">
            <a:off x="5308503" y="1437058"/>
            <a:ext cx="3539534" cy="72008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External website integration</a:t>
            </a:r>
          </a:p>
        </p:txBody>
      </p:sp>
      <p:sp>
        <p:nvSpPr>
          <p:cNvPr id="12" name="Rectangle 11"/>
          <p:cNvSpPr/>
          <p:nvPr/>
        </p:nvSpPr>
        <p:spPr>
          <a:xfrm rot="21253313">
            <a:off x="5149766" y="3759365"/>
            <a:ext cx="3539534" cy="72008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JavaScript animation</a:t>
            </a:r>
          </a:p>
        </p:txBody>
      </p:sp>
    </p:spTree>
    <p:extLst>
      <p:ext uri="{BB962C8B-B14F-4D97-AF65-F5344CB8AC3E}">
        <p14:creationId xmlns:p14="http://schemas.microsoft.com/office/powerpoint/2010/main" val="9448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Custom features: Sliding scale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88936" y="3861048"/>
            <a:ext cx="6895432" cy="2241190"/>
          </a:xfrm>
          <a:prstGeom prst="line">
            <a:avLst/>
          </a:prstGeom>
          <a:ln w="28575">
            <a:solidFill>
              <a:srgbClr val="FF6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59311"/>
            <a:ext cx="8288559" cy="195828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 flipV="1">
            <a:off x="997964" y="3859435"/>
            <a:ext cx="19453" cy="22591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97965" y="6035358"/>
            <a:ext cx="6897974" cy="6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87824" y="5455778"/>
            <a:ext cx="0" cy="64646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04048" y="4816311"/>
            <a:ext cx="0" cy="1246259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884368" y="3861048"/>
            <a:ext cx="11571" cy="216024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26446" y="3841915"/>
            <a:ext cx="6857923" cy="1752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026445" y="4814698"/>
            <a:ext cx="3977605" cy="3075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26445" y="5468236"/>
            <a:ext cx="1988803" cy="2528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10752" y="610886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94974" y="6091918"/>
            <a:ext cx="10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£1000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88894" y="6062570"/>
            <a:ext cx="107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&gt;£2000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6445" y="55094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25%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37810" y="482480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20%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17417" y="386606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35133" y="6035390"/>
            <a:ext cx="10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£2000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444208" y="4365104"/>
            <a:ext cx="0" cy="165448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017417" y="4328725"/>
            <a:ext cx="5417764" cy="2452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17417" y="435987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3335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49" y="4842867"/>
            <a:ext cx="9152347" cy="1826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6"/>
          <a:stretch/>
        </p:blipFill>
        <p:spPr>
          <a:xfrm rot="21126958">
            <a:off x="167517" y="4532838"/>
            <a:ext cx="8964461" cy="3181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348" y="1340768"/>
            <a:ext cx="9152348" cy="3528392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We offer </a:t>
            </a:r>
            <a:r>
              <a:rPr lang="en-GB" sz="2000" b="1" dirty="0"/>
              <a:t>additional functionality</a:t>
            </a:r>
            <a:r>
              <a:rPr lang="en-GB" sz="2000" dirty="0"/>
              <a:t>, which is regularly requested by the customer.</a:t>
            </a:r>
          </a:p>
          <a:p>
            <a:pPr>
              <a:buNone/>
            </a:pPr>
            <a:r>
              <a:rPr lang="en-GB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These features are built into the Admin System with fixed prices.</a:t>
            </a:r>
          </a:p>
          <a:p>
            <a:pPr>
              <a:buNone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customer is charged between the minimum and maximum price. </a:t>
            </a:r>
          </a:p>
          <a:p>
            <a:pPr lvl="1"/>
            <a:endParaRPr lang="en-GB" sz="2000" dirty="0"/>
          </a:p>
          <a:p>
            <a:pPr lvl="1" algn="ctr"/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You receive the difference between the price the customer pays and </a:t>
            </a:r>
          </a:p>
          <a:p>
            <a:pPr lvl="1" algn="ctr"/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the minimum price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Extras: Standard Features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267" y="1484784"/>
            <a:ext cx="4804769" cy="449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80112" y="4077072"/>
            <a:ext cx="3114576" cy="2016224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training material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more resources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available on the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it’seeze Support website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Any questions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046" y="2024844"/>
            <a:ext cx="4592046" cy="3528392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cs typeface="Arial" pitchFamily="34" charset="0"/>
              </a:rPr>
              <a:t>Packages and pricing plan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cs typeface="Arial" pitchFamily="34" charset="0"/>
              </a:rPr>
              <a:t>Upgrades and downgrades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cs typeface="Arial" pitchFamily="34" charset="0"/>
              </a:rPr>
              <a:t>Extras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61288"/>
            <a:ext cx="3921984" cy="396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8671" y="5373216"/>
            <a:ext cx="2485329" cy="503348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Oscar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Akiki</a:t>
            </a:r>
          </a:p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Finance Director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Session Topics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348" y="1952836"/>
            <a:ext cx="3860268" cy="2952328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it’seeze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Lite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it’seeze Max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it’seeze Commerce</a:t>
            </a:r>
          </a:p>
        </p:txBody>
      </p:sp>
      <p:pic>
        <p:nvPicPr>
          <p:cNvPr id="6146" name="Picture 2" descr="C:\Users\Administrator\Desktop\pack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86" y="1291408"/>
            <a:ext cx="2283332" cy="22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pack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86" y="3891787"/>
            <a:ext cx="2283332" cy="22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esktop\pack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18" y="2591598"/>
            <a:ext cx="2283332" cy="22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Packages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8962" r="15278" b="25873"/>
          <a:stretch/>
        </p:blipFill>
        <p:spPr>
          <a:xfrm>
            <a:off x="4788023" y="1120940"/>
            <a:ext cx="3384377" cy="4110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Pricing plans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228" y="3984751"/>
            <a:ext cx="3466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Commerce – 12 months</a:t>
            </a:r>
          </a:p>
          <a:p>
            <a:r>
              <a:rPr lang="en-GB" sz="2000" dirty="0"/>
              <a:t>Price plan - £50/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Upfront - £500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228" y="2737828"/>
            <a:ext cx="3379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Max – 12 months</a:t>
            </a:r>
          </a:p>
          <a:p>
            <a:r>
              <a:rPr lang="en-GB" sz="2000" dirty="0"/>
              <a:t>Price plan - £40/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Upfront - £400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0228" y="1495462"/>
            <a:ext cx="301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F6000"/>
                </a:solidFill>
              </a:rPr>
              <a:t>Lite</a:t>
            </a:r>
            <a:r>
              <a:rPr lang="en-GB" sz="2000" b="1" dirty="0">
                <a:solidFill>
                  <a:srgbClr val="FF6000"/>
                </a:solidFill>
              </a:rPr>
              <a:t> – 24 months</a:t>
            </a:r>
          </a:p>
          <a:p>
            <a:r>
              <a:rPr lang="en-GB" sz="2000" dirty="0"/>
              <a:t>Price plan - £20/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Upfront - £200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42780"/>
            <a:ext cx="4788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5757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prices are subject to 20% VAT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0046" y="5231674"/>
            <a:ext cx="9164046" cy="829978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The total cost of the Lite price plan for the minimum term is the same as the Max plan – just without the features</a:t>
            </a:r>
          </a:p>
        </p:txBody>
      </p:sp>
    </p:spTree>
    <p:extLst>
      <p:ext uri="{BB962C8B-B14F-4D97-AF65-F5344CB8AC3E}">
        <p14:creationId xmlns:p14="http://schemas.microsoft.com/office/powerpoint/2010/main" val="1154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What’s my commission?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228" y="1495462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F6000"/>
                </a:solidFill>
              </a:rPr>
              <a:t>Lite</a:t>
            </a:r>
            <a:r>
              <a:rPr lang="en-GB" sz="2000" b="1" dirty="0">
                <a:solidFill>
                  <a:srgbClr val="FF6000"/>
                </a:solidFill>
              </a:rPr>
              <a:t> </a:t>
            </a:r>
          </a:p>
          <a:p>
            <a:r>
              <a:rPr lang="en-GB" sz="2000" dirty="0"/>
              <a:t>Price plan - £10/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Upfront - £150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Upfront in first 12 months - £200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42780"/>
            <a:ext cx="4788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5757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prices are subject to 20% VAT</a:t>
            </a:r>
          </a:p>
        </p:txBody>
      </p:sp>
      <p:pic>
        <p:nvPicPr>
          <p:cNvPr id="14" name="Picture 5" descr="C:\Users\Administrator\Pictures\tab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41961"/>
            <a:ext cx="4203396" cy="29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0228" y="3064596"/>
            <a:ext cx="4163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Max </a:t>
            </a:r>
          </a:p>
          <a:p>
            <a:r>
              <a:rPr lang="en-GB" sz="2000" dirty="0"/>
              <a:t>Price plan - £20/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Upfront - £300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Upfront in first 12 months - £400</a:t>
            </a:r>
          </a:p>
          <a:p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760228" y="4633730"/>
            <a:ext cx="43158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Commerce </a:t>
            </a:r>
          </a:p>
          <a:p>
            <a:r>
              <a:rPr lang="en-GB" sz="2000" dirty="0"/>
              <a:t>Price plan - £25/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Upfront - £400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Upfront in first 12 months - £500</a:t>
            </a:r>
          </a:p>
          <a:p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5352946" y="1475749"/>
            <a:ext cx="2985126" cy="1588847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You receive 100%</a:t>
            </a:r>
          </a:p>
          <a:p>
            <a:pPr algn="ctr"/>
            <a:r>
              <a:rPr lang="en-GB" sz="2000" dirty="0">
                <a:cs typeface="Arial" pitchFamily="34" charset="0"/>
              </a:rPr>
              <a:t>of the upfront payment </a:t>
            </a:r>
          </a:p>
          <a:p>
            <a:pPr algn="ctr"/>
            <a:r>
              <a:rPr lang="en-GB" sz="2000" dirty="0">
                <a:cs typeface="Arial" pitchFamily="34" charset="0"/>
              </a:rPr>
              <a:t>in the first 12 months</a:t>
            </a:r>
          </a:p>
        </p:txBody>
      </p:sp>
    </p:spTree>
    <p:extLst>
      <p:ext uri="{BB962C8B-B14F-4D97-AF65-F5344CB8AC3E}">
        <p14:creationId xmlns:p14="http://schemas.microsoft.com/office/powerpoint/2010/main" val="29982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Upgrades: the prices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228" y="3064596"/>
            <a:ext cx="4027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Commerce </a:t>
            </a:r>
          </a:p>
          <a:p>
            <a:r>
              <a:rPr lang="en-GB" sz="2000" dirty="0"/>
              <a:t>New payment plan - £50/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£100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0228" y="1495462"/>
            <a:ext cx="4027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Max</a:t>
            </a:r>
          </a:p>
          <a:p>
            <a:r>
              <a:rPr lang="en-GB" sz="2000" dirty="0"/>
              <a:t>New payment plan - £40/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42780"/>
            <a:ext cx="4788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5757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prices are subject to 20% VAT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0" y="4080259"/>
            <a:ext cx="4320000" cy="24387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2946" y="1475749"/>
            <a:ext cx="2985126" cy="1588847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You receive 100%</a:t>
            </a:r>
          </a:p>
          <a:p>
            <a:pPr algn="ctr"/>
            <a:r>
              <a:rPr lang="en-GB" sz="2000" dirty="0">
                <a:cs typeface="Arial" pitchFamily="34" charset="0"/>
              </a:rPr>
              <a:t>of the </a:t>
            </a:r>
          </a:p>
          <a:p>
            <a:pPr algn="ctr"/>
            <a:r>
              <a:rPr lang="en-GB" sz="2000" dirty="0">
                <a:cs typeface="Arial" pitchFamily="34" charset="0"/>
              </a:rPr>
              <a:t>upgrade payment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89834"/>
            <a:ext cx="914399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Responsive to responsive</a:t>
            </a:r>
          </a:p>
        </p:txBody>
      </p:sp>
    </p:spTree>
    <p:extLst>
      <p:ext uri="{BB962C8B-B14F-4D97-AF65-F5344CB8AC3E}">
        <p14:creationId xmlns:p14="http://schemas.microsoft.com/office/powerpoint/2010/main" val="15535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Upgrades with new design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228" y="1495462"/>
            <a:ext cx="4027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Lite</a:t>
            </a:r>
          </a:p>
          <a:p>
            <a:r>
              <a:rPr lang="en-GB" sz="2000" dirty="0"/>
              <a:t>New payment plan - £20/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£150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Your upfront commission - £100</a:t>
            </a:r>
          </a:p>
          <a:p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0" y="6242780"/>
            <a:ext cx="4788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5757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prices are subject to 20% VAT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0" y="4080259"/>
            <a:ext cx="4320000" cy="24387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2946" y="1475749"/>
            <a:ext cx="2985126" cy="2169275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Upgrade includes a  population of 5/10 pages</a:t>
            </a:r>
          </a:p>
          <a:p>
            <a:pPr algn="ctr"/>
            <a:endParaRPr lang="en-GB" sz="2000" dirty="0">
              <a:cs typeface="Arial" pitchFamily="34" charset="0"/>
            </a:endParaRPr>
          </a:p>
          <a:p>
            <a:pPr algn="ctr"/>
            <a:r>
              <a:rPr lang="en-GB" sz="1400" dirty="0">
                <a:cs typeface="Arial" pitchFamily="34" charset="0"/>
              </a:rPr>
              <a:t>* Additional pages are £35 per page, if they exist on the current website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228" y="3064596"/>
            <a:ext cx="4027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Max *</a:t>
            </a:r>
          </a:p>
          <a:p>
            <a:r>
              <a:rPr lang="en-GB" sz="2000" dirty="0"/>
              <a:t>New payment plan - £40/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£300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Your upfront commission - £200</a:t>
            </a:r>
          </a:p>
          <a:p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760228" y="4633730"/>
            <a:ext cx="4027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Commerce *</a:t>
            </a:r>
          </a:p>
          <a:p>
            <a:r>
              <a:rPr lang="en-GB" sz="2000" dirty="0"/>
              <a:t>New payment plan - £50/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£300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Your upfront commission - £200</a:t>
            </a:r>
          </a:p>
          <a:p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0" y="889834"/>
            <a:ext cx="914399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non-responsive to responsive</a:t>
            </a:r>
          </a:p>
        </p:txBody>
      </p:sp>
    </p:spTree>
    <p:extLst>
      <p:ext uri="{BB962C8B-B14F-4D97-AF65-F5344CB8AC3E}">
        <p14:creationId xmlns:p14="http://schemas.microsoft.com/office/powerpoint/2010/main" val="35549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Upgrades with same design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228" y="1495462"/>
            <a:ext cx="4027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Lite</a:t>
            </a:r>
          </a:p>
          <a:p>
            <a:r>
              <a:rPr lang="en-GB" sz="2000" dirty="0"/>
              <a:t>New payment plan - £20/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£100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Your upfront commission - £50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42780"/>
            <a:ext cx="4788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5757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prices are subject to 20% VAT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0" y="4080259"/>
            <a:ext cx="4320000" cy="2438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0228" y="4633730"/>
            <a:ext cx="4027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Commerce *</a:t>
            </a:r>
          </a:p>
          <a:p>
            <a:r>
              <a:rPr lang="en-GB" sz="2000" dirty="0"/>
              <a:t>New payment plan - £50/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£150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Your upfront commission - £100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228" y="3064596"/>
            <a:ext cx="4027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6000"/>
                </a:solidFill>
              </a:rPr>
              <a:t>To Max *</a:t>
            </a:r>
          </a:p>
          <a:p>
            <a:r>
              <a:rPr lang="en-GB" sz="2000" dirty="0"/>
              <a:t>New payment plan - £40/</a:t>
            </a:r>
            <a:r>
              <a:rPr lang="en-GB" sz="2000" dirty="0" err="1"/>
              <a:t>mth</a:t>
            </a:r>
            <a:endParaRPr lang="en-GB" sz="2000" dirty="0"/>
          </a:p>
          <a:p>
            <a:r>
              <a:rPr lang="en-GB" sz="2000" dirty="0"/>
              <a:t>Upgrade payment - £150</a:t>
            </a:r>
          </a:p>
          <a:p>
            <a:r>
              <a:rPr lang="en-GB" sz="2000" dirty="0">
                <a:solidFill>
                  <a:srgbClr val="FF6000"/>
                </a:solidFill>
              </a:rPr>
              <a:t>Your upfront commission - £100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89834"/>
            <a:ext cx="914399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non-responsive to responsive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67484" y="1613307"/>
            <a:ext cx="2985126" cy="1953251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Arial" pitchFamily="34" charset="0"/>
              </a:rPr>
              <a:t>Upgrade includes a  population of 5/10 pages</a:t>
            </a:r>
          </a:p>
          <a:p>
            <a:pPr algn="ctr"/>
            <a:endParaRPr lang="en-GB" sz="2000" dirty="0">
              <a:cs typeface="Arial" pitchFamily="34" charset="0"/>
            </a:endParaRPr>
          </a:p>
          <a:p>
            <a:pPr algn="ctr"/>
            <a:r>
              <a:rPr lang="en-GB" sz="1400" dirty="0">
                <a:cs typeface="Arial" pitchFamily="34" charset="0"/>
              </a:rPr>
              <a:t>* Additional pages are £25 per page</a:t>
            </a:r>
          </a:p>
        </p:txBody>
      </p:sp>
    </p:spTree>
    <p:extLst>
      <p:ext uri="{BB962C8B-B14F-4D97-AF65-F5344CB8AC3E}">
        <p14:creationId xmlns:p14="http://schemas.microsoft.com/office/powerpoint/2010/main" val="18078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0228" y="1495462"/>
            <a:ext cx="7484180" cy="245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new minimum term is started upon all upgrades.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minimum term is that of the new upgraded package.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6000"/>
                </a:solidFill>
              </a:rPr>
              <a:t>EXCEPTION:</a:t>
            </a:r>
            <a:r>
              <a:rPr lang="en-GB" sz="2000" dirty="0"/>
              <a:t> when upgrading from the </a:t>
            </a:r>
            <a:r>
              <a:rPr lang="en-GB" sz="2000" dirty="0" err="1"/>
              <a:t>Lite</a:t>
            </a:r>
            <a:r>
              <a:rPr lang="en-GB" sz="2000" dirty="0"/>
              <a:t> package within the first 12 months, the Lite minimum term will remain.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-20046" y="6669360"/>
            <a:ext cx="9164045" cy="20640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Upgrades: Contract Lengths</a:t>
            </a:r>
          </a:p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0" y="4080259"/>
            <a:ext cx="4320000" cy="24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ton.ne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678</Words>
  <Application>Microsoft Office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Spoton.net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spoton.net</dc:creator>
  <cp:lastModifiedBy>Adam Thomlinson</cp:lastModifiedBy>
  <cp:revision>388</cp:revision>
  <cp:lastPrinted>2017-05-05T12:18:07Z</cp:lastPrinted>
  <dcterms:created xsi:type="dcterms:W3CDTF">2011-10-26T10:34:49Z</dcterms:created>
  <dcterms:modified xsi:type="dcterms:W3CDTF">2019-06-12T12:59:43Z</dcterms:modified>
</cp:coreProperties>
</file>