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1" r:id="rId3"/>
    <p:sldId id="409" r:id="rId4"/>
    <p:sldId id="430" r:id="rId5"/>
    <p:sldId id="431" r:id="rId6"/>
    <p:sldId id="307" r:id="rId7"/>
    <p:sldId id="277" r:id="rId8"/>
    <p:sldId id="306" r:id="rId9"/>
    <p:sldId id="272" r:id="rId10"/>
    <p:sldId id="432" r:id="rId11"/>
    <p:sldId id="305" r:id="rId12"/>
    <p:sldId id="410" r:id="rId13"/>
    <p:sldId id="309" r:id="rId14"/>
    <p:sldId id="411" r:id="rId15"/>
    <p:sldId id="303" r:id="rId16"/>
    <p:sldId id="412" r:id="rId17"/>
    <p:sldId id="413" r:id="rId18"/>
    <p:sldId id="414" r:id="rId19"/>
    <p:sldId id="416" r:id="rId20"/>
    <p:sldId id="415" r:id="rId21"/>
    <p:sldId id="418" r:id="rId22"/>
    <p:sldId id="419" r:id="rId23"/>
    <p:sldId id="420" r:id="rId24"/>
    <p:sldId id="417" r:id="rId25"/>
    <p:sldId id="423" r:id="rId26"/>
    <p:sldId id="424" r:id="rId27"/>
    <p:sldId id="425" r:id="rId28"/>
    <p:sldId id="426" r:id="rId29"/>
    <p:sldId id="427" r:id="rId30"/>
    <p:sldId id="428" r:id="rId31"/>
    <p:sldId id="429" r:id="rId32"/>
    <p:sldId id="422"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FF6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p:cViewPr varScale="1">
        <p:scale>
          <a:sx n="110" d="100"/>
          <a:sy n="110" d="100"/>
        </p:scale>
        <p:origin x="163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4E9A9-73C2-4332-B787-29B877E05AE3}" type="doc">
      <dgm:prSet loTypeId="urn:microsoft.com/office/officeart/2005/8/layout/pyramid3" loCatId="pyramid" qsTypeId="urn:microsoft.com/office/officeart/2005/8/quickstyle/simple1" qsCatId="simple" csTypeId="urn:microsoft.com/office/officeart/2005/8/colors/colorful2" csCatId="colorful" phldr="1"/>
      <dgm:spPr/>
    </dgm:pt>
    <dgm:pt modelId="{9F5C73C8-5CCF-4A40-B8BF-AA8D07C7013B}">
      <dgm:prSet phldrT="[Text]"/>
      <dgm:spPr/>
      <dgm:t>
        <a:bodyPr/>
        <a:lstStyle/>
        <a:p>
          <a:r>
            <a:rPr lang="en-US" dirty="0" smtClean="0"/>
            <a:t>Awareness</a:t>
          </a:r>
          <a:endParaRPr lang="en-US" dirty="0"/>
        </a:p>
      </dgm:t>
    </dgm:pt>
    <dgm:pt modelId="{6002FAD9-D152-4709-BDBE-CCB2193FAD43}" type="parTrans" cxnId="{AECA793C-48E0-4DD3-B369-C7183A31551E}">
      <dgm:prSet/>
      <dgm:spPr/>
      <dgm:t>
        <a:bodyPr/>
        <a:lstStyle/>
        <a:p>
          <a:endParaRPr lang="en-US"/>
        </a:p>
      </dgm:t>
    </dgm:pt>
    <dgm:pt modelId="{F7953283-A6DD-4B8B-959E-A39A4CAA85BF}" type="sibTrans" cxnId="{AECA793C-48E0-4DD3-B369-C7183A31551E}">
      <dgm:prSet/>
      <dgm:spPr/>
      <dgm:t>
        <a:bodyPr/>
        <a:lstStyle/>
        <a:p>
          <a:endParaRPr lang="en-US"/>
        </a:p>
      </dgm:t>
    </dgm:pt>
    <dgm:pt modelId="{4EEF7D33-C50C-4EBE-BEB3-2E037C3DEC3E}">
      <dgm:prSet phldrT="[Text]"/>
      <dgm:spPr/>
      <dgm:t>
        <a:bodyPr/>
        <a:lstStyle/>
        <a:p>
          <a:r>
            <a:rPr lang="en-US" dirty="0"/>
            <a:t>Conversion</a:t>
          </a:r>
        </a:p>
      </dgm:t>
    </dgm:pt>
    <dgm:pt modelId="{4C494AD5-4E95-4A0E-B8C1-CC4D82BF7D29}" type="parTrans" cxnId="{49AA275D-A31D-40A1-A272-552505C4384E}">
      <dgm:prSet/>
      <dgm:spPr/>
      <dgm:t>
        <a:bodyPr/>
        <a:lstStyle/>
        <a:p>
          <a:endParaRPr lang="en-US"/>
        </a:p>
      </dgm:t>
    </dgm:pt>
    <dgm:pt modelId="{D3C39E8B-5EA5-46AD-9505-E88DCA753DD7}" type="sibTrans" cxnId="{49AA275D-A31D-40A1-A272-552505C4384E}">
      <dgm:prSet/>
      <dgm:spPr/>
      <dgm:t>
        <a:bodyPr/>
        <a:lstStyle/>
        <a:p>
          <a:endParaRPr lang="en-US"/>
        </a:p>
      </dgm:t>
    </dgm:pt>
    <dgm:pt modelId="{FDC938A3-DA6E-4189-B317-8758E8208CF9}">
      <dgm:prSet phldrT="[Text]"/>
      <dgm:spPr/>
      <dgm:t>
        <a:bodyPr/>
        <a:lstStyle/>
        <a:p>
          <a:r>
            <a:rPr lang="en-US" dirty="0"/>
            <a:t>Loyalty</a:t>
          </a:r>
        </a:p>
      </dgm:t>
    </dgm:pt>
    <dgm:pt modelId="{8836D0CA-337E-4854-A602-1200B2565890}" type="parTrans" cxnId="{E47598DE-3856-48EF-83B8-4FCCE912C7A6}">
      <dgm:prSet/>
      <dgm:spPr/>
      <dgm:t>
        <a:bodyPr/>
        <a:lstStyle/>
        <a:p>
          <a:endParaRPr lang="en-US"/>
        </a:p>
      </dgm:t>
    </dgm:pt>
    <dgm:pt modelId="{E2E949B2-3823-4F89-BCAF-AA2023336122}" type="sibTrans" cxnId="{E47598DE-3856-48EF-83B8-4FCCE912C7A6}">
      <dgm:prSet/>
      <dgm:spPr/>
      <dgm:t>
        <a:bodyPr/>
        <a:lstStyle/>
        <a:p>
          <a:endParaRPr lang="en-US"/>
        </a:p>
      </dgm:t>
    </dgm:pt>
    <dgm:pt modelId="{9509B1F9-5383-45EE-937C-9CB8C3054372}">
      <dgm:prSet/>
      <dgm:spPr/>
      <dgm:t>
        <a:bodyPr/>
        <a:lstStyle/>
        <a:p>
          <a:r>
            <a:rPr lang="en-US" dirty="0"/>
            <a:t>Engagement</a:t>
          </a:r>
        </a:p>
      </dgm:t>
    </dgm:pt>
    <dgm:pt modelId="{3B037B9F-6C67-4A48-B0FE-2CC66852A3B6}" type="parTrans" cxnId="{38CBBD4A-777D-43F9-BC60-2B60675D0410}">
      <dgm:prSet/>
      <dgm:spPr/>
      <dgm:t>
        <a:bodyPr/>
        <a:lstStyle/>
        <a:p>
          <a:endParaRPr lang="en-US"/>
        </a:p>
      </dgm:t>
    </dgm:pt>
    <dgm:pt modelId="{A19AE08F-1968-4423-A706-80D3895F867A}" type="sibTrans" cxnId="{38CBBD4A-777D-43F9-BC60-2B60675D0410}">
      <dgm:prSet/>
      <dgm:spPr/>
      <dgm:t>
        <a:bodyPr/>
        <a:lstStyle/>
        <a:p>
          <a:endParaRPr lang="en-US"/>
        </a:p>
      </dgm:t>
    </dgm:pt>
    <dgm:pt modelId="{7C9D2975-A238-43B1-9CD7-935D0C2C7FE3}">
      <dgm:prSet/>
      <dgm:spPr/>
      <dgm:t>
        <a:bodyPr/>
        <a:lstStyle/>
        <a:p>
          <a:r>
            <a:rPr lang="en-US" dirty="0"/>
            <a:t>Evaluation</a:t>
          </a:r>
        </a:p>
      </dgm:t>
    </dgm:pt>
    <dgm:pt modelId="{DD677663-786D-45E8-BD09-27C02064832E}" type="parTrans" cxnId="{864F07E7-6B3F-4E85-A837-BEB634F0B5AD}">
      <dgm:prSet/>
      <dgm:spPr/>
      <dgm:t>
        <a:bodyPr/>
        <a:lstStyle/>
        <a:p>
          <a:endParaRPr lang="en-US"/>
        </a:p>
      </dgm:t>
    </dgm:pt>
    <dgm:pt modelId="{33C1C889-6D21-46C7-AA0E-B05E693CE382}" type="sibTrans" cxnId="{864F07E7-6B3F-4E85-A837-BEB634F0B5AD}">
      <dgm:prSet/>
      <dgm:spPr/>
      <dgm:t>
        <a:bodyPr/>
        <a:lstStyle/>
        <a:p>
          <a:endParaRPr lang="en-US"/>
        </a:p>
      </dgm:t>
    </dgm:pt>
    <dgm:pt modelId="{4E004DE2-73B5-49D4-BFB0-00E58357FB2B}" type="pres">
      <dgm:prSet presAssocID="{1894E9A9-73C2-4332-B787-29B877E05AE3}" presName="Name0" presStyleCnt="0">
        <dgm:presLayoutVars>
          <dgm:dir/>
          <dgm:animLvl val="lvl"/>
          <dgm:resizeHandles val="exact"/>
        </dgm:presLayoutVars>
      </dgm:prSet>
      <dgm:spPr/>
    </dgm:pt>
    <dgm:pt modelId="{C484B0B8-0BD8-4094-A905-99EFC80019CF}" type="pres">
      <dgm:prSet presAssocID="{9F5C73C8-5CCF-4A40-B8BF-AA8D07C7013B}" presName="Name8" presStyleCnt="0"/>
      <dgm:spPr/>
    </dgm:pt>
    <dgm:pt modelId="{2EA14A37-F34C-477D-B4E6-9DD03586FD0A}" type="pres">
      <dgm:prSet presAssocID="{9F5C73C8-5CCF-4A40-B8BF-AA8D07C7013B}" presName="level" presStyleLbl="node1" presStyleIdx="0" presStyleCnt="5" custScaleY="54939">
        <dgm:presLayoutVars>
          <dgm:chMax val="1"/>
          <dgm:bulletEnabled val="1"/>
        </dgm:presLayoutVars>
      </dgm:prSet>
      <dgm:spPr/>
      <dgm:t>
        <a:bodyPr/>
        <a:lstStyle/>
        <a:p>
          <a:endParaRPr lang="en-GB"/>
        </a:p>
      </dgm:t>
    </dgm:pt>
    <dgm:pt modelId="{7506915B-5BE1-4CF0-8924-E74FE681D02A}" type="pres">
      <dgm:prSet presAssocID="{9F5C73C8-5CCF-4A40-B8BF-AA8D07C7013B}" presName="levelTx" presStyleLbl="revTx" presStyleIdx="0" presStyleCnt="0">
        <dgm:presLayoutVars>
          <dgm:chMax val="1"/>
          <dgm:bulletEnabled val="1"/>
        </dgm:presLayoutVars>
      </dgm:prSet>
      <dgm:spPr/>
      <dgm:t>
        <a:bodyPr/>
        <a:lstStyle/>
        <a:p>
          <a:endParaRPr lang="en-GB"/>
        </a:p>
      </dgm:t>
    </dgm:pt>
    <dgm:pt modelId="{802FF655-4093-4546-B429-B3AB3EE48C23}" type="pres">
      <dgm:prSet presAssocID="{7C9D2975-A238-43B1-9CD7-935D0C2C7FE3}" presName="Name8" presStyleCnt="0"/>
      <dgm:spPr/>
    </dgm:pt>
    <dgm:pt modelId="{3DF9E1A9-5E00-4A35-A8D8-079B025B948D}" type="pres">
      <dgm:prSet presAssocID="{7C9D2975-A238-43B1-9CD7-935D0C2C7FE3}" presName="level" presStyleLbl="node1" presStyleIdx="1" presStyleCnt="5" custScaleX="100490" custScaleY="57870">
        <dgm:presLayoutVars>
          <dgm:chMax val="1"/>
          <dgm:bulletEnabled val="1"/>
        </dgm:presLayoutVars>
      </dgm:prSet>
      <dgm:spPr/>
      <dgm:t>
        <a:bodyPr/>
        <a:lstStyle/>
        <a:p>
          <a:endParaRPr lang="en-GB"/>
        </a:p>
      </dgm:t>
    </dgm:pt>
    <dgm:pt modelId="{CD9D9867-2BE7-4BFF-A54A-8419D43CA611}" type="pres">
      <dgm:prSet presAssocID="{7C9D2975-A238-43B1-9CD7-935D0C2C7FE3}" presName="levelTx" presStyleLbl="revTx" presStyleIdx="0" presStyleCnt="0">
        <dgm:presLayoutVars>
          <dgm:chMax val="1"/>
          <dgm:bulletEnabled val="1"/>
        </dgm:presLayoutVars>
      </dgm:prSet>
      <dgm:spPr/>
      <dgm:t>
        <a:bodyPr/>
        <a:lstStyle/>
        <a:p>
          <a:endParaRPr lang="en-GB"/>
        </a:p>
      </dgm:t>
    </dgm:pt>
    <dgm:pt modelId="{45F25B0D-5112-484A-80C1-37C90C36B0D5}" type="pres">
      <dgm:prSet presAssocID="{9509B1F9-5383-45EE-937C-9CB8C3054372}" presName="Name8" presStyleCnt="0"/>
      <dgm:spPr/>
    </dgm:pt>
    <dgm:pt modelId="{D73B047A-CC6D-46B0-B894-C67BF6980212}" type="pres">
      <dgm:prSet presAssocID="{9509B1F9-5383-45EE-937C-9CB8C3054372}" presName="level" presStyleLbl="node1" presStyleIdx="2" presStyleCnt="5" custScaleX="98857" custScaleY="54931">
        <dgm:presLayoutVars>
          <dgm:chMax val="1"/>
          <dgm:bulletEnabled val="1"/>
        </dgm:presLayoutVars>
      </dgm:prSet>
      <dgm:spPr/>
      <dgm:t>
        <a:bodyPr/>
        <a:lstStyle/>
        <a:p>
          <a:endParaRPr lang="en-GB"/>
        </a:p>
      </dgm:t>
    </dgm:pt>
    <dgm:pt modelId="{DD96AAB8-F8E0-44E5-980C-33F5B254BBAE}" type="pres">
      <dgm:prSet presAssocID="{9509B1F9-5383-45EE-937C-9CB8C3054372}" presName="levelTx" presStyleLbl="revTx" presStyleIdx="0" presStyleCnt="0">
        <dgm:presLayoutVars>
          <dgm:chMax val="1"/>
          <dgm:bulletEnabled val="1"/>
        </dgm:presLayoutVars>
      </dgm:prSet>
      <dgm:spPr/>
      <dgm:t>
        <a:bodyPr/>
        <a:lstStyle/>
        <a:p>
          <a:endParaRPr lang="en-GB"/>
        </a:p>
      </dgm:t>
    </dgm:pt>
    <dgm:pt modelId="{A447F290-DB63-4D8E-A541-B053D48C666B}" type="pres">
      <dgm:prSet presAssocID="{4EEF7D33-C50C-4EBE-BEB3-2E037C3DEC3E}" presName="Name8" presStyleCnt="0"/>
      <dgm:spPr/>
    </dgm:pt>
    <dgm:pt modelId="{902C1612-2A41-4E6B-BB64-54C09F68AB91}" type="pres">
      <dgm:prSet presAssocID="{4EEF7D33-C50C-4EBE-BEB3-2E037C3DEC3E}" presName="level" presStyleLbl="node1" presStyleIdx="3" presStyleCnt="5" custScaleY="50057">
        <dgm:presLayoutVars>
          <dgm:chMax val="1"/>
          <dgm:bulletEnabled val="1"/>
        </dgm:presLayoutVars>
      </dgm:prSet>
      <dgm:spPr/>
      <dgm:t>
        <a:bodyPr/>
        <a:lstStyle/>
        <a:p>
          <a:endParaRPr lang="en-GB"/>
        </a:p>
      </dgm:t>
    </dgm:pt>
    <dgm:pt modelId="{CADA2D18-A7B4-4417-A810-4254D5E5A0FA}" type="pres">
      <dgm:prSet presAssocID="{4EEF7D33-C50C-4EBE-BEB3-2E037C3DEC3E}" presName="levelTx" presStyleLbl="revTx" presStyleIdx="0" presStyleCnt="0">
        <dgm:presLayoutVars>
          <dgm:chMax val="1"/>
          <dgm:bulletEnabled val="1"/>
        </dgm:presLayoutVars>
      </dgm:prSet>
      <dgm:spPr/>
      <dgm:t>
        <a:bodyPr/>
        <a:lstStyle/>
        <a:p>
          <a:endParaRPr lang="en-GB"/>
        </a:p>
      </dgm:t>
    </dgm:pt>
    <dgm:pt modelId="{4BFEFE35-F3E5-4ACD-8868-F7E2ACD2E48F}" type="pres">
      <dgm:prSet presAssocID="{FDC938A3-DA6E-4189-B317-8758E8208CF9}" presName="Name8" presStyleCnt="0"/>
      <dgm:spPr/>
    </dgm:pt>
    <dgm:pt modelId="{1EC94E15-ACEA-49D9-997B-E6255DD19606}" type="pres">
      <dgm:prSet presAssocID="{FDC938A3-DA6E-4189-B317-8758E8208CF9}" presName="level" presStyleLbl="node1" presStyleIdx="4" presStyleCnt="5" custScaleY="76022">
        <dgm:presLayoutVars>
          <dgm:chMax val="1"/>
          <dgm:bulletEnabled val="1"/>
        </dgm:presLayoutVars>
      </dgm:prSet>
      <dgm:spPr/>
      <dgm:t>
        <a:bodyPr/>
        <a:lstStyle/>
        <a:p>
          <a:endParaRPr lang="en-GB"/>
        </a:p>
      </dgm:t>
    </dgm:pt>
    <dgm:pt modelId="{E50DB2F8-5151-4E7B-96CD-42DDC7755CE8}" type="pres">
      <dgm:prSet presAssocID="{FDC938A3-DA6E-4189-B317-8758E8208CF9}" presName="levelTx" presStyleLbl="revTx" presStyleIdx="0" presStyleCnt="0">
        <dgm:presLayoutVars>
          <dgm:chMax val="1"/>
          <dgm:bulletEnabled val="1"/>
        </dgm:presLayoutVars>
      </dgm:prSet>
      <dgm:spPr/>
      <dgm:t>
        <a:bodyPr/>
        <a:lstStyle/>
        <a:p>
          <a:endParaRPr lang="en-GB"/>
        </a:p>
      </dgm:t>
    </dgm:pt>
  </dgm:ptLst>
  <dgm:cxnLst>
    <dgm:cxn modelId="{AECA793C-48E0-4DD3-B369-C7183A31551E}" srcId="{1894E9A9-73C2-4332-B787-29B877E05AE3}" destId="{9F5C73C8-5CCF-4A40-B8BF-AA8D07C7013B}" srcOrd="0" destOrd="0" parTransId="{6002FAD9-D152-4709-BDBE-CCB2193FAD43}" sibTransId="{F7953283-A6DD-4B8B-959E-A39A4CAA85BF}"/>
    <dgm:cxn modelId="{9CEDDB6A-451E-4EB5-99E5-04EDB2592427}" type="presOf" srcId="{9509B1F9-5383-45EE-937C-9CB8C3054372}" destId="{D73B047A-CC6D-46B0-B894-C67BF6980212}" srcOrd="0" destOrd="0" presId="urn:microsoft.com/office/officeart/2005/8/layout/pyramid3"/>
    <dgm:cxn modelId="{2788C07D-BDBD-47D5-88CD-2947882D03C6}" type="presOf" srcId="{9F5C73C8-5CCF-4A40-B8BF-AA8D07C7013B}" destId="{7506915B-5BE1-4CF0-8924-E74FE681D02A}" srcOrd="1" destOrd="0" presId="urn:microsoft.com/office/officeart/2005/8/layout/pyramid3"/>
    <dgm:cxn modelId="{AD2FCC9F-23BE-46AF-AC0E-0C5F857DF243}" type="presOf" srcId="{7C9D2975-A238-43B1-9CD7-935D0C2C7FE3}" destId="{CD9D9867-2BE7-4BFF-A54A-8419D43CA611}" srcOrd="1" destOrd="0" presId="urn:microsoft.com/office/officeart/2005/8/layout/pyramid3"/>
    <dgm:cxn modelId="{38CBBD4A-777D-43F9-BC60-2B60675D0410}" srcId="{1894E9A9-73C2-4332-B787-29B877E05AE3}" destId="{9509B1F9-5383-45EE-937C-9CB8C3054372}" srcOrd="2" destOrd="0" parTransId="{3B037B9F-6C67-4A48-B0FE-2CC66852A3B6}" sibTransId="{A19AE08F-1968-4423-A706-80D3895F867A}"/>
    <dgm:cxn modelId="{864F07E7-6B3F-4E85-A837-BEB634F0B5AD}" srcId="{1894E9A9-73C2-4332-B787-29B877E05AE3}" destId="{7C9D2975-A238-43B1-9CD7-935D0C2C7FE3}" srcOrd="1" destOrd="0" parTransId="{DD677663-786D-45E8-BD09-27C02064832E}" sibTransId="{33C1C889-6D21-46C7-AA0E-B05E693CE382}"/>
    <dgm:cxn modelId="{4EDF02E6-EFD7-49CC-AE43-98BEC4657508}" type="presOf" srcId="{1894E9A9-73C2-4332-B787-29B877E05AE3}" destId="{4E004DE2-73B5-49D4-BFB0-00E58357FB2B}" srcOrd="0" destOrd="0" presId="urn:microsoft.com/office/officeart/2005/8/layout/pyramid3"/>
    <dgm:cxn modelId="{2D4FE2AF-C3E0-40F3-9D31-DB10A15334E1}" type="presOf" srcId="{4EEF7D33-C50C-4EBE-BEB3-2E037C3DEC3E}" destId="{CADA2D18-A7B4-4417-A810-4254D5E5A0FA}" srcOrd="1" destOrd="0" presId="urn:microsoft.com/office/officeart/2005/8/layout/pyramid3"/>
    <dgm:cxn modelId="{9ADE2AC2-C59A-4BF6-BCA1-934091215809}" type="presOf" srcId="{9F5C73C8-5CCF-4A40-B8BF-AA8D07C7013B}" destId="{2EA14A37-F34C-477D-B4E6-9DD03586FD0A}" srcOrd="0" destOrd="0" presId="urn:microsoft.com/office/officeart/2005/8/layout/pyramid3"/>
    <dgm:cxn modelId="{E47598DE-3856-48EF-83B8-4FCCE912C7A6}" srcId="{1894E9A9-73C2-4332-B787-29B877E05AE3}" destId="{FDC938A3-DA6E-4189-B317-8758E8208CF9}" srcOrd="4" destOrd="0" parTransId="{8836D0CA-337E-4854-A602-1200B2565890}" sibTransId="{E2E949B2-3823-4F89-BCAF-AA2023336122}"/>
    <dgm:cxn modelId="{49AA275D-A31D-40A1-A272-552505C4384E}" srcId="{1894E9A9-73C2-4332-B787-29B877E05AE3}" destId="{4EEF7D33-C50C-4EBE-BEB3-2E037C3DEC3E}" srcOrd="3" destOrd="0" parTransId="{4C494AD5-4E95-4A0E-B8C1-CC4D82BF7D29}" sibTransId="{D3C39E8B-5EA5-46AD-9505-E88DCA753DD7}"/>
    <dgm:cxn modelId="{11A5A1B0-3128-4DDC-A504-8DFB8364559D}" type="presOf" srcId="{9509B1F9-5383-45EE-937C-9CB8C3054372}" destId="{DD96AAB8-F8E0-44E5-980C-33F5B254BBAE}" srcOrd="1" destOrd="0" presId="urn:microsoft.com/office/officeart/2005/8/layout/pyramid3"/>
    <dgm:cxn modelId="{7FCDF373-F1D7-480B-8A28-7425E9D3E783}" type="presOf" srcId="{7C9D2975-A238-43B1-9CD7-935D0C2C7FE3}" destId="{3DF9E1A9-5E00-4A35-A8D8-079B025B948D}" srcOrd="0" destOrd="0" presId="urn:microsoft.com/office/officeart/2005/8/layout/pyramid3"/>
    <dgm:cxn modelId="{105FF612-C95A-46F2-B0FB-E46FC0D600ED}" type="presOf" srcId="{4EEF7D33-C50C-4EBE-BEB3-2E037C3DEC3E}" destId="{902C1612-2A41-4E6B-BB64-54C09F68AB91}" srcOrd="0" destOrd="0" presId="urn:microsoft.com/office/officeart/2005/8/layout/pyramid3"/>
    <dgm:cxn modelId="{C2F5D3D7-B60B-42B5-A1A9-17D5CCEC5EB1}" type="presOf" srcId="{FDC938A3-DA6E-4189-B317-8758E8208CF9}" destId="{1EC94E15-ACEA-49D9-997B-E6255DD19606}" srcOrd="0" destOrd="0" presId="urn:microsoft.com/office/officeart/2005/8/layout/pyramid3"/>
    <dgm:cxn modelId="{F152F498-35D2-4B5F-9B1A-963BC574426E}" type="presOf" srcId="{FDC938A3-DA6E-4189-B317-8758E8208CF9}" destId="{E50DB2F8-5151-4E7B-96CD-42DDC7755CE8}" srcOrd="1" destOrd="0" presId="urn:microsoft.com/office/officeart/2005/8/layout/pyramid3"/>
    <dgm:cxn modelId="{F13E66F7-98EA-4636-BEC1-D24785F4B0DC}" type="presParOf" srcId="{4E004DE2-73B5-49D4-BFB0-00E58357FB2B}" destId="{C484B0B8-0BD8-4094-A905-99EFC80019CF}" srcOrd="0" destOrd="0" presId="urn:microsoft.com/office/officeart/2005/8/layout/pyramid3"/>
    <dgm:cxn modelId="{4BD96747-285A-4FC9-9B02-3345AAF684BB}" type="presParOf" srcId="{C484B0B8-0BD8-4094-A905-99EFC80019CF}" destId="{2EA14A37-F34C-477D-B4E6-9DD03586FD0A}" srcOrd="0" destOrd="0" presId="urn:microsoft.com/office/officeart/2005/8/layout/pyramid3"/>
    <dgm:cxn modelId="{9AEF071E-FE8C-4C94-93DF-D3235398E84F}" type="presParOf" srcId="{C484B0B8-0BD8-4094-A905-99EFC80019CF}" destId="{7506915B-5BE1-4CF0-8924-E74FE681D02A}" srcOrd="1" destOrd="0" presId="urn:microsoft.com/office/officeart/2005/8/layout/pyramid3"/>
    <dgm:cxn modelId="{719DE9EE-4671-4C0A-AA6A-00BDD0FFE778}" type="presParOf" srcId="{4E004DE2-73B5-49D4-BFB0-00E58357FB2B}" destId="{802FF655-4093-4546-B429-B3AB3EE48C23}" srcOrd="1" destOrd="0" presId="urn:microsoft.com/office/officeart/2005/8/layout/pyramid3"/>
    <dgm:cxn modelId="{D73BB3E0-D44B-4DEA-AD23-FE99CD263CA7}" type="presParOf" srcId="{802FF655-4093-4546-B429-B3AB3EE48C23}" destId="{3DF9E1A9-5E00-4A35-A8D8-079B025B948D}" srcOrd="0" destOrd="0" presId="urn:microsoft.com/office/officeart/2005/8/layout/pyramid3"/>
    <dgm:cxn modelId="{90692F98-C4CB-4CB4-8D87-DF69E91D4789}" type="presParOf" srcId="{802FF655-4093-4546-B429-B3AB3EE48C23}" destId="{CD9D9867-2BE7-4BFF-A54A-8419D43CA611}" srcOrd="1" destOrd="0" presId="urn:microsoft.com/office/officeart/2005/8/layout/pyramid3"/>
    <dgm:cxn modelId="{3E0CA57B-18A9-4F7B-B316-ED40CC88BC04}" type="presParOf" srcId="{4E004DE2-73B5-49D4-BFB0-00E58357FB2B}" destId="{45F25B0D-5112-484A-80C1-37C90C36B0D5}" srcOrd="2" destOrd="0" presId="urn:microsoft.com/office/officeart/2005/8/layout/pyramid3"/>
    <dgm:cxn modelId="{186D7FE4-F637-49E2-8F30-8EFFEE0FD70D}" type="presParOf" srcId="{45F25B0D-5112-484A-80C1-37C90C36B0D5}" destId="{D73B047A-CC6D-46B0-B894-C67BF6980212}" srcOrd="0" destOrd="0" presId="urn:microsoft.com/office/officeart/2005/8/layout/pyramid3"/>
    <dgm:cxn modelId="{6E689BE3-7A18-4041-8705-EF46760240A3}" type="presParOf" srcId="{45F25B0D-5112-484A-80C1-37C90C36B0D5}" destId="{DD96AAB8-F8E0-44E5-980C-33F5B254BBAE}" srcOrd="1" destOrd="0" presId="urn:microsoft.com/office/officeart/2005/8/layout/pyramid3"/>
    <dgm:cxn modelId="{CBA4FDBA-4129-4A14-B627-FB5608951C13}" type="presParOf" srcId="{4E004DE2-73B5-49D4-BFB0-00E58357FB2B}" destId="{A447F290-DB63-4D8E-A541-B053D48C666B}" srcOrd="3" destOrd="0" presId="urn:microsoft.com/office/officeart/2005/8/layout/pyramid3"/>
    <dgm:cxn modelId="{1A533021-9D65-4631-8AA8-6E6BF9E152FC}" type="presParOf" srcId="{A447F290-DB63-4D8E-A541-B053D48C666B}" destId="{902C1612-2A41-4E6B-BB64-54C09F68AB91}" srcOrd="0" destOrd="0" presId="urn:microsoft.com/office/officeart/2005/8/layout/pyramid3"/>
    <dgm:cxn modelId="{A9594EAD-593B-4C7E-981F-C04F974E9BB4}" type="presParOf" srcId="{A447F290-DB63-4D8E-A541-B053D48C666B}" destId="{CADA2D18-A7B4-4417-A810-4254D5E5A0FA}" srcOrd="1" destOrd="0" presId="urn:microsoft.com/office/officeart/2005/8/layout/pyramid3"/>
    <dgm:cxn modelId="{6B642D1D-AC4A-4A40-88DB-A97BCFF5EBE8}" type="presParOf" srcId="{4E004DE2-73B5-49D4-BFB0-00E58357FB2B}" destId="{4BFEFE35-F3E5-4ACD-8868-F7E2ACD2E48F}" srcOrd="4" destOrd="0" presId="urn:microsoft.com/office/officeart/2005/8/layout/pyramid3"/>
    <dgm:cxn modelId="{BC987C7A-9730-4284-ACCF-29F072A31AEF}" type="presParOf" srcId="{4BFEFE35-F3E5-4ACD-8868-F7E2ACD2E48F}" destId="{1EC94E15-ACEA-49D9-997B-E6255DD19606}" srcOrd="0" destOrd="0" presId="urn:microsoft.com/office/officeart/2005/8/layout/pyramid3"/>
    <dgm:cxn modelId="{880027FC-77EC-4FB8-A561-0AC1CBD1A6BD}" type="presParOf" srcId="{4BFEFE35-F3E5-4ACD-8868-F7E2ACD2E48F}" destId="{E50DB2F8-5151-4E7B-96CD-42DDC7755CE8}"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14A37-F34C-477D-B4E6-9DD03586FD0A}">
      <dsp:nvSpPr>
        <dsp:cNvPr id="0" name=""/>
        <dsp:cNvSpPr/>
      </dsp:nvSpPr>
      <dsp:spPr>
        <a:xfrm rot="10800000">
          <a:off x="0" y="0"/>
          <a:ext cx="4474840" cy="853594"/>
        </a:xfrm>
        <a:prstGeom prst="trapezoid">
          <a:avLst>
            <a:gd name="adj" fmla="val 4901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Awareness</a:t>
          </a:r>
          <a:endParaRPr lang="en-US" sz="1800" kern="1200" dirty="0"/>
        </a:p>
      </dsp:txBody>
      <dsp:txXfrm rot="-10800000">
        <a:off x="783096" y="0"/>
        <a:ext cx="2908646" cy="853594"/>
      </dsp:txXfrm>
    </dsp:sp>
    <dsp:sp modelId="{3DF9E1A9-5E00-4A35-A8D8-079B025B948D}">
      <dsp:nvSpPr>
        <dsp:cNvPr id="0" name=""/>
        <dsp:cNvSpPr/>
      </dsp:nvSpPr>
      <dsp:spPr>
        <a:xfrm rot="10800000">
          <a:off x="409444" y="853594"/>
          <a:ext cx="3655950" cy="899133"/>
        </a:xfrm>
        <a:prstGeom prst="trapezoid">
          <a:avLst>
            <a:gd name="adj" fmla="val 49011"/>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Evaluation</a:t>
          </a:r>
        </a:p>
      </dsp:txBody>
      <dsp:txXfrm rot="-10800000">
        <a:off x="1049236" y="853594"/>
        <a:ext cx="2376367" cy="899133"/>
      </dsp:txXfrm>
    </dsp:sp>
    <dsp:sp modelId="{D73B047A-CC6D-46B0-B894-C67BF6980212}">
      <dsp:nvSpPr>
        <dsp:cNvPr id="0" name=""/>
        <dsp:cNvSpPr/>
      </dsp:nvSpPr>
      <dsp:spPr>
        <a:xfrm rot="10800000">
          <a:off x="874790" y="1752728"/>
          <a:ext cx="2725258" cy="853470"/>
        </a:xfrm>
        <a:prstGeom prst="trapezoid">
          <a:avLst>
            <a:gd name="adj" fmla="val 49011"/>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Engagement</a:t>
          </a:r>
        </a:p>
      </dsp:txBody>
      <dsp:txXfrm rot="-10800000">
        <a:off x="1351711" y="1752728"/>
        <a:ext cx="1771417" cy="853470"/>
      </dsp:txXfrm>
    </dsp:sp>
    <dsp:sp modelId="{902C1612-2A41-4E6B-BB64-54C09F68AB91}">
      <dsp:nvSpPr>
        <dsp:cNvPr id="0" name=""/>
        <dsp:cNvSpPr/>
      </dsp:nvSpPr>
      <dsp:spPr>
        <a:xfrm rot="10800000">
          <a:off x="1277333" y="2606198"/>
          <a:ext cx="1920173" cy="777742"/>
        </a:xfrm>
        <a:prstGeom prst="trapezoid">
          <a:avLst>
            <a:gd name="adj" fmla="val 49011"/>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Conversion</a:t>
          </a:r>
        </a:p>
      </dsp:txBody>
      <dsp:txXfrm rot="-10800000">
        <a:off x="1613363" y="2606198"/>
        <a:ext cx="1248112" cy="777742"/>
      </dsp:txXfrm>
    </dsp:sp>
    <dsp:sp modelId="{1EC94E15-ACEA-49D9-997B-E6255DD19606}">
      <dsp:nvSpPr>
        <dsp:cNvPr id="0" name=""/>
        <dsp:cNvSpPr/>
      </dsp:nvSpPr>
      <dsp:spPr>
        <a:xfrm rot="10800000">
          <a:off x="1658515" y="3383940"/>
          <a:ext cx="1157809" cy="1181163"/>
        </a:xfrm>
        <a:prstGeom prst="trapezoid">
          <a:avLst>
            <a:gd name="adj"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Loyalty</a:t>
          </a:r>
        </a:p>
      </dsp:txBody>
      <dsp:txXfrm rot="-10800000">
        <a:off x="1658515" y="3383940"/>
        <a:ext cx="1157809" cy="11811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1292F-9570-4BBB-8608-28A2DD13B242}" type="datetimeFigureOut">
              <a:rPr lang="en-GB" smtClean="0"/>
              <a:pPr/>
              <a:t>11/10/2016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AA7AB-7C51-4F5B-BD46-7BFFCEB44DA8}" type="slidenum">
              <a:rPr lang="en-GB" smtClean="0"/>
              <a:pPr/>
              <a:t>‹#›</a:t>
            </a:fld>
            <a:endParaRPr lang="en-GB"/>
          </a:p>
        </p:txBody>
      </p:sp>
    </p:spTree>
    <p:extLst>
      <p:ext uri="{BB962C8B-B14F-4D97-AF65-F5344CB8AC3E}">
        <p14:creationId xmlns:p14="http://schemas.microsoft.com/office/powerpoint/2010/main" val="216022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8AA7AB-7C51-4F5B-BD46-7BFFCEB44DA8}" type="slidenum">
              <a:rPr lang="en-GB" smtClean="0"/>
              <a:pPr/>
              <a:t>19</a:t>
            </a:fld>
            <a:endParaRPr lang="en-GB"/>
          </a:p>
        </p:txBody>
      </p:sp>
    </p:spTree>
    <p:extLst>
      <p:ext uri="{BB962C8B-B14F-4D97-AF65-F5344CB8AC3E}">
        <p14:creationId xmlns:p14="http://schemas.microsoft.com/office/powerpoint/2010/main" val="255842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E5596-AC81-457B-889A-D8887CD15CC0}" type="datetimeFigureOut">
              <a:rPr lang="en-GB" smtClean="0"/>
              <a:pPr/>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D5C39D-3686-42BA-8191-498BEE65A19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E5596-AC81-457B-889A-D8887CD15CC0}" type="datetimeFigureOut">
              <a:rPr lang="en-GB" smtClean="0"/>
              <a:pPr/>
              <a:t>11/10/2016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5C39D-3686-42BA-8191-498BEE65A19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Documents/SPOTON%20(PC)/Sitebeam%20reports/www.lindyallfrey.co.uk%20sitebeam%20repor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18870"/>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Franchise Sales Training</a:t>
            </a:r>
            <a:endParaRPr lang="en-GB" sz="4000" dirty="0">
              <a:latin typeface="+mj-lt"/>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00" y="536295"/>
            <a:ext cx="4320000" cy="863670"/>
          </a:xfrm>
          <a:prstGeom prst="rect">
            <a:avLst/>
          </a:prstGeom>
        </p:spPr>
      </p:pic>
      <p:pic>
        <p:nvPicPr>
          <p:cNvPr id="6146" name="Picture 2" descr="http://itseeze.com/_webedit/cached-images/130-0-0-0-10000-10000-19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213" y="1709417"/>
            <a:ext cx="4919573" cy="36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92896"/>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Telemarketing Tips</a:t>
            </a:r>
            <a:endParaRPr lang="en-GB" sz="4000" dirty="0">
              <a:latin typeface="+mj-lt"/>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005064"/>
            <a:ext cx="5205600" cy="2735492"/>
          </a:xfrm>
          <a:prstGeom prst="rect">
            <a:avLst/>
          </a:prstGeom>
        </p:spPr>
      </p:pic>
    </p:spTree>
    <p:extLst>
      <p:ext uri="{BB962C8B-B14F-4D97-AF65-F5344CB8AC3E}">
        <p14:creationId xmlns:p14="http://schemas.microsoft.com/office/powerpoint/2010/main" val="1764998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9" y="2973659"/>
            <a:ext cx="4953000" cy="3695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48" y="1844823"/>
            <a:ext cx="4148300" cy="3606813"/>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000" dirty="0" smtClean="0"/>
              <a:t>LinkedIn </a:t>
            </a:r>
          </a:p>
          <a:p>
            <a:endParaRPr lang="en-GB" sz="2000" dirty="0"/>
          </a:p>
          <a:p>
            <a:pPr marL="457200" indent="-457200">
              <a:buFont typeface="Arial" panose="020B0604020202020204" pitchFamily="34" charset="0"/>
              <a:buChar char="•"/>
            </a:pPr>
            <a:r>
              <a:rPr lang="en-GB" sz="2000" dirty="0"/>
              <a:t>Some leads, and definitely worth investing time in as it supports connections to 4N and </a:t>
            </a:r>
            <a:r>
              <a:rPr lang="en-GB" sz="2000" dirty="0" smtClean="0"/>
              <a:t>BNI</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Need to build a local presence, and can be difficult to control where leads come from</a:t>
            </a:r>
          </a:p>
        </p:txBody>
      </p:sp>
      <p:sp>
        <p:nvSpPr>
          <p:cNvPr id="9" name="Rectangle 8"/>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10" name="Rectangle 9"/>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Online Networking</a:t>
            </a:r>
          </a:p>
          <a:p>
            <a:pPr algn="ctr"/>
            <a:endParaRPr lang="en-GB" sz="4000" dirty="0">
              <a:latin typeface="Arial" pitchFamily="34" charset="0"/>
              <a:cs typeface="Arial" pitchFamily="34" charset="0"/>
            </a:endParaRPr>
          </a:p>
        </p:txBody>
      </p:sp>
    </p:spTree>
    <p:extLst>
      <p:ext uri="{BB962C8B-B14F-4D97-AF65-F5344CB8AC3E}">
        <p14:creationId xmlns:p14="http://schemas.microsoft.com/office/powerpoint/2010/main" val="42677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tseeze.com/_webedit/cached-images/305-0-0-0-10000-10000-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2"/>
            <a:ext cx="9144000" cy="5755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18870"/>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Online Presence</a:t>
            </a:r>
            <a:endParaRPr lang="en-GB" sz="4000" dirty="0">
              <a:latin typeface="+mj-lt"/>
              <a:cs typeface="Arial" pitchFamily="34" charset="0"/>
            </a:endParaRPr>
          </a:p>
        </p:txBody>
      </p:sp>
    </p:spTree>
    <p:extLst>
      <p:ext uri="{BB962C8B-B14F-4D97-AF65-F5344CB8AC3E}">
        <p14:creationId xmlns:p14="http://schemas.microsoft.com/office/powerpoint/2010/main" val="427525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Online Presence</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0" y="1052736"/>
            <a:ext cx="9144000" cy="5112568"/>
          </a:xfrm>
        </p:spPr>
        <p:txBody>
          <a:bodyPr>
            <a:noAutofit/>
          </a:bodyPr>
          <a:lstStyle/>
          <a:p>
            <a:pPr marL="400050" lvl="1" indent="0">
              <a:buNone/>
            </a:pPr>
            <a:r>
              <a:rPr lang="en-GB" sz="2000" b="1" dirty="0">
                <a:solidFill>
                  <a:srgbClr val="FF6000"/>
                </a:solidFill>
              </a:rPr>
              <a:t>Web Site launch </a:t>
            </a:r>
          </a:p>
          <a:p>
            <a:pPr marL="400050" lvl="1" indent="0">
              <a:buNone/>
            </a:pPr>
            <a:r>
              <a:rPr lang="en-GB" sz="2000" dirty="0"/>
              <a:t>Follow up ( 1 x sale achieved – with repeat opportunities)</a:t>
            </a:r>
          </a:p>
          <a:p>
            <a:pPr marL="400050" lvl="1" indent="0">
              <a:buNone/>
            </a:pPr>
            <a:endParaRPr lang="en-GB" sz="2000" dirty="0" smtClean="0"/>
          </a:p>
          <a:p>
            <a:pPr marL="400050" lvl="1" indent="0">
              <a:buNone/>
            </a:pPr>
            <a:r>
              <a:rPr lang="en-GB" sz="2000" dirty="0" smtClean="0"/>
              <a:t>It’s </a:t>
            </a:r>
            <a:r>
              <a:rPr lang="en-GB" sz="2000" dirty="0"/>
              <a:t>a potential lead and a great opportunity to practise</a:t>
            </a:r>
          </a:p>
          <a:p>
            <a:pPr marL="400050" lvl="1" indent="0">
              <a:buNone/>
            </a:pPr>
            <a:endParaRPr lang="en-GB" sz="2000" b="1" dirty="0" smtClean="0"/>
          </a:p>
          <a:p>
            <a:pPr marL="400050" lvl="1" indent="0">
              <a:buNone/>
            </a:pPr>
            <a:r>
              <a:rPr lang="en-GB" sz="2000" b="1" dirty="0" smtClean="0">
                <a:solidFill>
                  <a:srgbClr val="FF6000"/>
                </a:solidFill>
              </a:rPr>
              <a:t>Generate </a:t>
            </a:r>
            <a:r>
              <a:rPr lang="en-GB" sz="2000" b="1" dirty="0">
                <a:solidFill>
                  <a:srgbClr val="FF6000"/>
                </a:solidFill>
              </a:rPr>
              <a:t>your business visibility across the web</a:t>
            </a:r>
          </a:p>
          <a:p>
            <a:pPr marL="400050" lvl="1" indent="0">
              <a:buNone/>
            </a:pPr>
            <a:r>
              <a:rPr lang="en-GB" sz="2000" dirty="0"/>
              <a:t>Get you business listed on website which will give your business visibility</a:t>
            </a:r>
          </a:p>
          <a:p>
            <a:pPr marL="400050" lvl="1" indent="0">
              <a:buNone/>
            </a:pPr>
            <a:endParaRPr lang="en-GB" sz="2000" dirty="0" smtClean="0"/>
          </a:p>
          <a:p>
            <a:pPr marL="400050" lvl="1" indent="0">
              <a:buNone/>
            </a:pPr>
            <a:r>
              <a:rPr lang="en-GB" sz="2000" dirty="0" smtClean="0"/>
              <a:t>Google </a:t>
            </a:r>
            <a:r>
              <a:rPr lang="en-GB" sz="2000" dirty="0"/>
              <a:t>Business etc.</a:t>
            </a:r>
          </a:p>
          <a:p>
            <a:pPr marL="400050" lvl="1" indent="0">
              <a:buNone/>
            </a:pPr>
            <a:endParaRPr lang="en-GB" sz="2000" dirty="0" smtClean="0"/>
          </a:p>
          <a:p>
            <a:pPr marL="400050" lvl="1" indent="0">
              <a:buNone/>
            </a:pPr>
            <a:r>
              <a:rPr lang="en-GB" sz="2000" dirty="0" smtClean="0"/>
              <a:t>Take </a:t>
            </a:r>
            <a:r>
              <a:rPr lang="en-GB" sz="2000" dirty="0"/>
              <a:t>time to get you description correct.  </a:t>
            </a:r>
          </a:p>
          <a:p>
            <a:pPr marL="400050" lvl="1" indent="0">
              <a:buNone/>
            </a:pPr>
            <a:endParaRPr lang="en-GB" sz="2000" dirty="0" smtClean="0"/>
          </a:p>
          <a:p>
            <a:pPr marL="400050" lvl="1" indent="0">
              <a:buNone/>
            </a:pPr>
            <a:r>
              <a:rPr lang="en-GB" sz="2000" dirty="0" smtClean="0"/>
              <a:t>You </a:t>
            </a:r>
            <a:r>
              <a:rPr lang="en-GB" sz="2000" dirty="0"/>
              <a:t>may need to revisit when you are more experienced </a:t>
            </a:r>
          </a:p>
          <a:p>
            <a:pPr marL="400050" lvl="1" indent="0">
              <a:buNone/>
            </a:pPr>
            <a:r>
              <a:rPr lang="en-GB" sz="2000" dirty="0"/>
              <a:t>and realize what your brand/USP </a:t>
            </a:r>
            <a:r>
              <a:rPr lang="en-GB" sz="2000" dirty="0" smtClean="0"/>
              <a:t>is</a:t>
            </a:r>
            <a:endParaRPr lang="en-GB" sz="2000" dirty="0"/>
          </a:p>
        </p:txBody>
      </p:sp>
      <p:pic>
        <p:nvPicPr>
          <p:cNvPr id="11" name="Picture 2" descr="https://lseo.com/wp-content/uploads/2015/09/Screen-Shot-2015-09-29-at-9.53.08-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950783"/>
            <a:ext cx="3600000" cy="715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rot="354217">
            <a:off x="7293348" y="4218223"/>
            <a:ext cx="1733774" cy="1864534"/>
          </a:xfrm>
          <a:prstGeom prst="rect">
            <a:avLst/>
          </a:prstGeom>
        </p:spPr>
      </p:pic>
    </p:spTree>
    <p:extLst>
      <p:ext uri="{BB962C8B-B14F-4D97-AF65-F5344CB8AC3E}">
        <p14:creationId xmlns:p14="http://schemas.microsoft.com/office/powerpoint/2010/main" val="41336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500"/>
                                        <p:tgtEl>
                                          <p:spTgt spid="7">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2" end="12"/>
                                            </p:txEl>
                                          </p:spTgt>
                                        </p:tgtEl>
                                        <p:attrNameLst>
                                          <p:attrName>style.visibility</p:attrName>
                                        </p:attrNameLst>
                                      </p:cBhvr>
                                      <p:to>
                                        <p:strVal val="visible"/>
                                      </p:to>
                                    </p:set>
                                    <p:animEffect transition="in" filter="fade">
                                      <p:cBhvr>
                                        <p:cTn id="38" dur="500"/>
                                        <p:tgtEl>
                                          <p:spTgt spid="7">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animEffect transition="in" filter="fade">
                                      <p:cBhvr>
                                        <p:cTn id="41"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under30ceo.com/wp-content/uploads/2013/06/Generate-Leads-For-Your-Target-Audi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3577"/>
          <a:stretch/>
        </p:blipFill>
        <p:spPr bwMode="auto">
          <a:xfrm>
            <a:off x="252000" y="116632"/>
            <a:ext cx="8640000" cy="6248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809435"/>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The sales process</a:t>
            </a:r>
            <a:endParaRPr lang="en-GB" sz="4000" dirty="0">
              <a:latin typeface="+mj-lt"/>
              <a:cs typeface="Arial" pitchFamily="34" charset="0"/>
            </a:endParaRPr>
          </a:p>
        </p:txBody>
      </p:sp>
    </p:spTree>
    <p:extLst>
      <p:ext uri="{BB962C8B-B14F-4D97-AF65-F5344CB8AC3E}">
        <p14:creationId xmlns:p14="http://schemas.microsoft.com/office/powerpoint/2010/main" val="238604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1196752"/>
            <a:ext cx="7988236" cy="4093428"/>
          </a:xfrm>
          <a:prstGeom prst="rect">
            <a:avLst/>
          </a:prstGeom>
        </p:spPr>
        <p:txBody>
          <a:bodyPr wrap="square">
            <a:spAutoFit/>
          </a:bodyPr>
          <a:lstStyle/>
          <a:p>
            <a:pPr marL="457200" indent="-457200">
              <a:buFont typeface="+mj-lt"/>
              <a:buAutoNum type="arabicPeriod"/>
            </a:pPr>
            <a:r>
              <a:rPr lang="en-GB" sz="2000" dirty="0"/>
              <a:t>Establishing a qualified </a:t>
            </a:r>
            <a:r>
              <a:rPr lang="en-GB" sz="2000" dirty="0" smtClean="0"/>
              <a:t>lead</a:t>
            </a:r>
          </a:p>
          <a:p>
            <a:pPr marL="457200" indent="-457200">
              <a:buFont typeface="+mj-lt"/>
              <a:buAutoNum type="arabicPeriod"/>
            </a:pPr>
            <a:endParaRPr lang="en-GB" sz="2000" dirty="0"/>
          </a:p>
          <a:p>
            <a:pPr marL="457200" indent="-457200">
              <a:buFont typeface="+mj-lt"/>
              <a:buAutoNum type="arabicPeriod"/>
            </a:pPr>
            <a:r>
              <a:rPr lang="en-GB" sz="2000" dirty="0"/>
              <a:t>Securing an </a:t>
            </a:r>
            <a:r>
              <a:rPr lang="en-GB" sz="2000" dirty="0" smtClean="0"/>
              <a:t>Appointment</a:t>
            </a:r>
          </a:p>
          <a:p>
            <a:pPr marL="457200" indent="-457200">
              <a:buFont typeface="+mj-lt"/>
              <a:buAutoNum type="arabicPeriod"/>
            </a:pPr>
            <a:endParaRPr lang="en-GB" sz="2000" dirty="0"/>
          </a:p>
          <a:p>
            <a:pPr marL="457200" indent="-457200">
              <a:buFont typeface="+mj-lt"/>
              <a:buAutoNum type="arabicPeriod"/>
            </a:pPr>
            <a:r>
              <a:rPr lang="en-GB" sz="2000" dirty="0"/>
              <a:t>Preparing for an </a:t>
            </a:r>
            <a:r>
              <a:rPr lang="en-GB" sz="2000" dirty="0" smtClean="0"/>
              <a:t>appointment</a:t>
            </a:r>
          </a:p>
          <a:p>
            <a:pPr marL="457200" indent="-457200">
              <a:buFont typeface="+mj-lt"/>
              <a:buAutoNum type="arabicPeriod"/>
            </a:pPr>
            <a:endParaRPr lang="en-GB" sz="2000" dirty="0"/>
          </a:p>
          <a:p>
            <a:pPr marL="457200" indent="-457200">
              <a:buFont typeface="+mj-lt"/>
              <a:buAutoNum type="arabicPeriod"/>
            </a:pPr>
            <a:r>
              <a:rPr lang="en-GB" sz="2000" dirty="0"/>
              <a:t>The </a:t>
            </a:r>
            <a:r>
              <a:rPr lang="en-GB" sz="2000" dirty="0" smtClean="0"/>
              <a:t>meeting</a:t>
            </a:r>
          </a:p>
          <a:p>
            <a:pPr marL="457200" indent="-457200">
              <a:buFont typeface="+mj-lt"/>
              <a:buAutoNum type="arabicPeriod"/>
            </a:pPr>
            <a:endParaRPr lang="en-GB" sz="2000" dirty="0"/>
          </a:p>
          <a:p>
            <a:pPr marL="457200" indent="-457200">
              <a:buFont typeface="+mj-lt"/>
              <a:buAutoNum type="arabicPeriod"/>
            </a:pPr>
            <a:r>
              <a:rPr lang="en-GB" sz="2000" dirty="0"/>
              <a:t>Closing </a:t>
            </a:r>
            <a:r>
              <a:rPr lang="en-GB" sz="2000" dirty="0" smtClean="0"/>
              <a:t>techniques</a:t>
            </a:r>
          </a:p>
          <a:p>
            <a:pPr marL="457200" indent="-457200">
              <a:buFont typeface="+mj-lt"/>
              <a:buAutoNum type="arabicPeriod"/>
            </a:pPr>
            <a:endParaRPr lang="en-GB" sz="2000" dirty="0"/>
          </a:p>
          <a:p>
            <a:pPr marL="457200" indent="-457200">
              <a:buFont typeface="+mj-lt"/>
              <a:buAutoNum type="arabicPeriod"/>
            </a:pPr>
            <a:r>
              <a:rPr lang="en-GB" sz="2000" dirty="0"/>
              <a:t>Follow </a:t>
            </a:r>
            <a:r>
              <a:rPr lang="en-GB" sz="2000" dirty="0" smtClean="0"/>
              <a:t>up</a:t>
            </a:r>
          </a:p>
          <a:p>
            <a:pPr marL="457200" indent="-457200">
              <a:buFont typeface="+mj-lt"/>
              <a:buAutoNum type="arabicPeriod"/>
            </a:pPr>
            <a:endParaRPr lang="en-GB" sz="2000" dirty="0"/>
          </a:p>
          <a:p>
            <a:pPr marL="457200" indent="-457200">
              <a:buFont typeface="+mj-lt"/>
              <a:buAutoNum type="arabicPeriod"/>
            </a:pPr>
            <a:r>
              <a:rPr lang="en-GB" sz="2000" dirty="0"/>
              <a:t>Site Live – training and more</a:t>
            </a:r>
          </a:p>
        </p:txBody>
      </p:sp>
      <p:sp>
        <p:nvSpPr>
          <p:cNvPr id="7" name="Rectangle 6"/>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The Sales Process</a:t>
            </a:r>
          </a:p>
          <a:p>
            <a:pPr algn="ctr"/>
            <a:endParaRPr lang="en-GB" sz="4000" dirty="0">
              <a:latin typeface="Arial" pitchFamily="34" charset="0"/>
              <a:cs typeface="Arial" pitchFamily="34" charset="0"/>
            </a:endParaRPr>
          </a:p>
        </p:txBody>
      </p:sp>
    </p:spTree>
    <p:extLst>
      <p:ext uri="{BB962C8B-B14F-4D97-AF65-F5344CB8AC3E}">
        <p14:creationId xmlns:p14="http://schemas.microsoft.com/office/powerpoint/2010/main" val="25000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fade">
                                      <p:cBhvr>
                                        <p:cTn id="32" dur="500"/>
                                        <p:tgtEl>
                                          <p:spTgt spid="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animEffect transition="in" filter="fade">
                                      <p:cBhvr>
                                        <p:cTn id="37"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1196752"/>
            <a:ext cx="7988236" cy="4093428"/>
          </a:xfrm>
          <a:prstGeom prst="rect">
            <a:avLst/>
          </a:prstGeom>
        </p:spPr>
        <p:txBody>
          <a:bodyPr wrap="square">
            <a:spAutoFit/>
          </a:bodyPr>
          <a:lstStyle/>
          <a:p>
            <a:r>
              <a:rPr lang="en-GB" sz="2000" dirty="0">
                <a:solidFill>
                  <a:srgbClr val="FF6000"/>
                </a:solidFill>
              </a:rPr>
              <a:t>How?</a:t>
            </a:r>
          </a:p>
          <a:p>
            <a:r>
              <a:rPr lang="en-GB" sz="2000" dirty="0"/>
              <a:t>Telesales </a:t>
            </a:r>
            <a:r>
              <a:rPr lang="en-GB" sz="2000" dirty="0" smtClean="0"/>
              <a:t>– build </a:t>
            </a:r>
            <a:r>
              <a:rPr lang="en-GB" sz="2000" dirty="0"/>
              <a:t>on the telesales training during the training week.  </a:t>
            </a:r>
            <a:r>
              <a:rPr lang="en-GB" sz="2000" dirty="0" smtClean="0"/>
              <a:t>Refer to business plan tasks (covered on day 5).</a:t>
            </a:r>
          </a:p>
          <a:p>
            <a:endParaRPr lang="en-GB" sz="2000" dirty="0"/>
          </a:p>
          <a:p>
            <a:r>
              <a:rPr lang="en-GB" sz="2000" dirty="0"/>
              <a:t>Click throughs on franchise </a:t>
            </a:r>
            <a:r>
              <a:rPr lang="en-GB" sz="2000" dirty="0" smtClean="0"/>
              <a:t>launch</a:t>
            </a:r>
          </a:p>
          <a:p>
            <a:endParaRPr lang="en-GB" sz="2000" dirty="0"/>
          </a:p>
          <a:p>
            <a:r>
              <a:rPr lang="en-GB" sz="2000" dirty="0">
                <a:solidFill>
                  <a:srgbClr val="FF6000"/>
                </a:solidFill>
              </a:rPr>
              <a:t>Hints</a:t>
            </a:r>
          </a:p>
          <a:p>
            <a:r>
              <a:rPr lang="en-GB" sz="2000" dirty="0"/>
              <a:t>Act quickly on any follow up. Get there before your </a:t>
            </a:r>
            <a:r>
              <a:rPr lang="en-GB" sz="2000" dirty="0" smtClean="0"/>
              <a:t>competitor</a:t>
            </a:r>
          </a:p>
          <a:p>
            <a:endParaRPr lang="en-GB" sz="2000" dirty="0"/>
          </a:p>
          <a:p>
            <a:r>
              <a:rPr lang="en-GB" sz="2000" dirty="0"/>
              <a:t>Build a message for each type of contact </a:t>
            </a:r>
            <a:r>
              <a:rPr lang="en-GB" sz="2000" dirty="0" smtClean="0"/>
              <a:t>type</a:t>
            </a:r>
          </a:p>
          <a:p>
            <a:endParaRPr lang="en-GB" sz="2000" dirty="0"/>
          </a:p>
          <a:p>
            <a:r>
              <a:rPr lang="en-GB" sz="2000" dirty="0"/>
              <a:t>Don’ t sell on the phone – find something that will trigger their attention. Ask questions and establish rapport</a:t>
            </a:r>
          </a:p>
        </p:txBody>
      </p:sp>
      <p:sp>
        <p:nvSpPr>
          <p:cNvPr id="7" name="Rectangle 6"/>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1. Establishing a qualified lead</a:t>
            </a:r>
          </a:p>
          <a:p>
            <a:pPr algn="ctr"/>
            <a:endParaRPr lang="en-GB" sz="4000" dirty="0">
              <a:latin typeface="Arial" pitchFamily="34" charset="0"/>
              <a:cs typeface="Arial" pitchFamily="34" charset="0"/>
            </a:endParaRPr>
          </a:p>
        </p:txBody>
      </p:sp>
    </p:spTree>
    <p:extLst>
      <p:ext uri="{BB962C8B-B14F-4D97-AF65-F5344CB8AC3E}">
        <p14:creationId xmlns:p14="http://schemas.microsoft.com/office/powerpoint/2010/main" val="11623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fade">
                                      <p:cBhvr>
                                        <p:cTn id="20" dur="500"/>
                                        <p:tgtEl>
                                          <p:spTgt spid="1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fade">
                                      <p:cBhvr>
                                        <p:cTn id="23" dur="500"/>
                                        <p:tgtEl>
                                          <p:spTgt spid="1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500"/>
                                        <p:tgtEl>
                                          <p:spTgt spid="1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animEffect transition="in" filter="fade">
                                      <p:cBhvr>
                                        <p:cTn id="33"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32962"/>
            <a:ext cx="9144000" cy="5632311"/>
          </a:xfrm>
          <a:prstGeom prst="rect">
            <a:avLst/>
          </a:prstGeom>
        </p:spPr>
        <p:txBody>
          <a:bodyPr wrap="square">
            <a:spAutoFit/>
          </a:bodyPr>
          <a:lstStyle/>
          <a:p>
            <a:pPr lvl="1"/>
            <a:r>
              <a:rPr lang="en-GB" sz="2000" dirty="0"/>
              <a:t>Don’t offer a solution over the </a:t>
            </a:r>
            <a:r>
              <a:rPr lang="en-GB" sz="2000" dirty="0" smtClean="0"/>
              <a:t>phone</a:t>
            </a:r>
          </a:p>
          <a:p>
            <a:pPr lvl="1"/>
            <a:endParaRPr lang="en-GB" sz="2000" dirty="0"/>
          </a:p>
          <a:p>
            <a:pPr lvl="1"/>
            <a:r>
              <a:rPr lang="en-GB" sz="2000" dirty="0"/>
              <a:t>Don’t get into too much detail. Save it for the meeting</a:t>
            </a:r>
            <a:r>
              <a:rPr lang="en-GB" sz="2000" dirty="0" smtClean="0"/>
              <a:t>.</a:t>
            </a:r>
          </a:p>
          <a:p>
            <a:pPr lvl="1"/>
            <a:endParaRPr lang="en-GB" sz="2000" dirty="0"/>
          </a:p>
          <a:p>
            <a:pPr lvl="1"/>
            <a:r>
              <a:rPr lang="en-GB" sz="2000" dirty="0"/>
              <a:t>Health check is a good starting point so run Sitebeam. </a:t>
            </a:r>
            <a:endParaRPr lang="en-GB" sz="2000" dirty="0" smtClean="0"/>
          </a:p>
          <a:p>
            <a:pPr lvl="1"/>
            <a:endParaRPr lang="en-GB" sz="2000" dirty="0"/>
          </a:p>
          <a:p>
            <a:pPr lvl="1"/>
            <a:r>
              <a:rPr lang="en-GB" sz="2000" dirty="0"/>
              <a:t>Try to find some other angles (e.g. </a:t>
            </a:r>
            <a:r>
              <a:rPr lang="en-GB" sz="2000" dirty="0" smtClean="0"/>
              <a:t>targeting Webworks </a:t>
            </a:r>
            <a:r>
              <a:rPr lang="en-GB" sz="2000" dirty="0"/>
              <a:t>worked for me</a:t>
            </a:r>
            <a:r>
              <a:rPr lang="en-GB" sz="2000" dirty="0" smtClean="0"/>
              <a:t>)</a:t>
            </a:r>
          </a:p>
          <a:p>
            <a:pPr lvl="1"/>
            <a:endParaRPr lang="en-GB" sz="2000" dirty="0"/>
          </a:p>
          <a:p>
            <a:pPr lvl="1"/>
            <a:r>
              <a:rPr lang="en-GB" sz="2000" dirty="0"/>
              <a:t>Be prepared to see you clients at the </a:t>
            </a:r>
            <a:r>
              <a:rPr lang="en-GB" sz="2000" dirty="0" smtClean="0"/>
              <a:t>weekend </a:t>
            </a:r>
            <a:r>
              <a:rPr lang="en-GB" sz="2000" dirty="0"/>
              <a:t>and in the evenings. A lot of small businesses are too busy in the working day and if your offer flexibility then you will stand out</a:t>
            </a:r>
            <a:r>
              <a:rPr lang="en-GB" sz="2000" dirty="0" smtClean="0"/>
              <a:t>.</a:t>
            </a:r>
          </a:p>
          <a:p>
            <a:pPr lvl="1"/>
            <a:endParaRPr lang="en-GB" sz="2000" dirty="0"/>
          </a:p>
          <a:p>
            <a:pPr lvl="1"/>
            <a:r>
              <a:rPr lang="en-GB" sz="2000" dirty="0"/>
              <a:t>Try not to come across as a salesperson </a:t>
            </a:r>
            <a:r>
              <a:rPr lang="en-GB" sz="2000" dirty="0" smtClean="0"/>
              <a:t>in setting </a:t>
            </a:r>
            <a:r>
              <a:rPr lang="en-GB" sz="2000" dirty="0"/>
              <a:t>up the appointment. Come across as a person who cares for their business and wants to help them grow their business with a great website and get them to think you are the best at what you do! Try a couple of angles early days such as SEO (always a science and not many people </a:t>
            </a:r>
            <a:r>
              <a:rPr lang="en-GB" sz="2000" dirty="0" smtClean="0"/>
              <a:t>really </a:t>
            </a:r>
            <a:r>
              <a:rPr lang="en-GB" sz="2000" dirty="0"/>
              <a:t>know much but its quick to learn the basics)</a:t>
            </a:r>
          </a:p>
        </p:txBody>
      </p:sp>
      <p:sp>
        <p:nvSpPr>
          <p:cNvPr id="7" name="Rectangle 6"/>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2. Securing an appointment</a:t>
            </a:r>
          </a:p>
          <a:p>
            <a:pPr algn="ctr"/>
            <a:endParaRPr lang="en-GB" sz="4000" dirty="0">
              <a:latin typeface="Arial" pitchFamily="34" charset="0"/>
              <a:cs typeface="Arial" pitchFamily="34" charset="0"/>
            </a:endParaRPr>
          </a:p>
        </p:txBody>
      </p:sp>
    </p:spTree>
    <p:extLst>
      <p:ext uri="{BB962C8B-B14F-4D97-AF65-F5344CB8AC3E}">
        <p14:creationId xmlns:p14="http://schemas.microsoft.com/office/powerpoint/2010/main" val="1728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fade">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3. Preparing for an appointment</a:t>
            </a:r>
          </a:p>
          <a:p>
            <a:pPr algn="ctr"/>
            <a:endParaRPr lang="en-GB" sz="4000" dirty="0">
              <a:latin typeface="Arial" pitchFamily="34" charset="0"/>
              <a:cs typeface="Arial" pitchFamily="34" charset="0"/>
            </a:endParaRPr>
          </a:p>
        </p:txBody>
      </p:sp>
      <p:sp>
        <p:nvSpPr>
          <p:cNvPr id="12" name="Rectangle 11"/>
          <p:cNvSpPr/>
          <p:nvPr/>
        </p:nvSpPr>
        <p:spPr>
          <a:xfrm>
            <a:off x="-10024" y="872772"/>
            <a:ext cx="9143999" cy="5909310"/>
          </a:xfrm>
          <a:prstGeom prst="rect">
            <a:avLst/>
          </a:prstGeom>
        </p:spPr>
        <p:txBody>
          <a:bodyPr wrap="square">
            <a:spAutoFit/>
          </a:bodyPr>
          <a:lstStyle/>
          <a:p>
            <a:pPr marL="285750" indent="-285750">
              <a:buFont typeface="Arial" panose="020B0604020202020204" pitchFamily="34" charset="0"/>
              <a:buChar char="•"/>
            </a:pPr>
            <a:r>
              <a:rPr lang="en-GB" dirty="0"/>
              <a:t>If existing website exists run a Sitebeam report (</a:t>
            </a:r>
            <a:r>
              <a:rPr lang="en-GB" dirty="0">
                <a:hlinkClick r:id="rId2" action="ppaction://hlinkfile"/>
              </a:rPr>
              <a:t>example – Lindy </a:t>
            </a:r>
            <a:r>
              <a:rPr lang="en-GB" dirty="0" err="1">
                <a:hlinkClick r:id="rId2" action="ppaction://hlinkfile"/>
              </a:rPr>
              <a:t>Allfrey</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Look at itseeze sites designed in the same </a:t>
            </a:r>
            <a:r>
              <a:rPr lang="en-GB" dirty="0" smtClean="0"/>
              <a:t>sector</a:t>
            </a:r>
          </a:p>
          <a:p>
            <a:pPr marL="742950" lvl="1" indent="-285750">
              <a:buFont typeface="Arial" panose="020B0604020202020204" pitchFamily="34" charset="0"/>
              <a:buChar char="•"/>
            </a:pPr>
            <a:r>
              <a:rPr lang="en-GB" dirty="0" smtClean="0"/>
              <a:t>On </a:t>
            </a:r>
            <a:r>
              <a:rPr lang="en-GB" dirty="0"/>
              <a:t>your own site in the example </a:t>
            </a:r>
            <a:r>
              <a:rPr lang="en-GB" dirty="0" smtClean="0"/>
              <a:t>section</a:t>
            </a:r>
          </a:p>
          <a:p>
            <a:pPr marL="742950" lvl="1" indent="-285750">
              <a:buFont typeface="Arial" panose="020B0604020202020204" pitchFamily="34" charset="0"/>
              <a:buChar char="•"/>
            </a:pPr>
            <a:r>
              <a:rPr lang="en-GB" dirty="0" smtClean="0"/>
              <a:t>Google </a:t>
            </a:r>
            <a:r>
              <a:rPr lang="en-GB" dirty="0"/>
              <a:t>“designed by itseeze “ and the sector , example “ restaurant designed by itseeze</a:t>
            </a:r>
            <a:r>
              <a:rPr lang="en-GB" dirty="0" smtClean="0"/>
              <a:t>”</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Create a folder in your browser so you can store the sites to favourites for this sector/prospect and you can quickly access the during the </a:t>
            </a:r>
            <a:r>
              <a:rPr lang="en-GB" dirty="0" smtClean="0"/>
              <a:t>discussion</a:t>
            </a:r>
          </a:p>
          <a:p>
            <a:endParaRPr lang="en-GB" dirty="0"/>
          </a:p>
          <a:p>
            <a:pPr marL="285750" indent="-285750">
              <a:buFont typeface="Arial" panose="020B0604020202020204" pitchFamily="34" charset="0"/>
              <a:buChar char="•"/>
            </a:pPr>
            <a:r>
              <a:rPr lang="en-GB" dirty="0"/>
              <a:t>Think about custom designs that may be needed so you are </a:t>
            </a:r>
            <a:r>
              <a:rPr lang="en-GB" dirty="0" smtClean="0"/>
              <a:t>prepared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Prepare  an </a:t>
            </a:r>
            <a:r>
              <a:rPr lang="en-GB" dirty="0" smtClean="0"/>
              <a:t>agenda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Think about looking at </a:t>
            </a:r>
            <a:r>
              <a:rPr lang="en-GB" dirty="0" smtClean="0"/>
              <a:t>123-reg </a:t>
            </a:r>
            <a:r>
              <a:rPr lang="en-GB" dirty="0"/>
              <a:t>to confirm ownership and registration of domains, or availability of potential domains. You can find sometimes some issues with registration which the domain owner is not aware of and this can help establish your credibility in the </a:t>
            </a:r>
            <a:r>
              <a:rPr lang="en-GB" dirty="0" smtClean="0"/>
              <a:t>meeting.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Practise </a:t>
            </a:r>
            <a:r>
              <a:rPr lang="en-GB" dirty="0" smtClean="0"/>
              <a:t>the Admin System just </a:t>
            </a:r>
            <a:r>
              <a:rPr lang="en-GB" dirty="0"/>
              <a:t>in case you get that first order! You must be competent on that first transaction</a:t>
            </a:r>
            <a:r>
              <a:rPr lang="en-GB" dirty="0" smtClean="0"/>
              <a:t>!</a:t>
            </a:r>
            <a:endParaRPr lang="en-GB" dirty="0"/>
          </a:p>
        </p:txBody>
      </p:sp>
    </p:spTree>
    <p:extLst>
      <p:ext uri="{BB962C8B-B14F-4D97-AF65-F5344CB8AC3E}">
        <p14:creationId xmlns:p14="http://schemas.microsoft.com/office/powerpoint/2010/main" val="3909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fade">
                                      <p:cBhvr>
                                        <p:cTn id="37" dur="500"/>
                                        <p:tgtEl>
                                          <p:spTgt spid="1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2" end="12"/>
                                            </p:txEl>
                                          </p:spTgt>
                                        </p:tgtEl>
                                        <p:attrNameLst>
                                          <p:attrName>style.visibility</p:attrName>
                                        </p:attrNameLst>
                                      </p:cBhvr>
                                      <p:to>
                                        <p:strVal val="visible"/>
                                      </p:to>
                                    </p:set>
                                    <p:animEffect transition="in" filter="fade">
                                      <p:cBhvr>
                                        <p:cTn id="42" dur="500"/>
                                        <p:tgtEl>
                                          <p:spTgt spid="1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4" end="14"/>
                                            </p:txEl>
                                          </p:spTgt>
                                        </p:tgtEl>
                                        <p:attrNameLst>
                                          <p:attrName>style.visibility</p:attrName>
                                        </p:attrNameLst>
                                      </p:cBhvr>
                                      <p:to>
                                        <p:strVal val="visible"/>
                                      </p:to>
                                    </p:set>
                                    <p:animEffect transition="in" filter="fade">
                                      <p:cBhvr>
                                        <p:cTn id="47"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a:solidFill>
                  <a:schemeClr val="bg1"/>
                </a:solidFill>
                <a:latin typeface="+mj-lt"/>
                <a:cs typeface="Arial" pitchFamily="34" charset="0"/>
              </a:rPr>
              <a:t>4</a:t>
            </a:r>
            <a:r>
              <a:rPr lang="en-GB" sz="4000" b="1" dirty="0" smtClean="0">
                <a:solidFill>
                  <a:schemeClr val="bg1"/>
                </a:solidFill>
                <a:latin typeface="+mj-lt"/>
                <a:cs typeface="Arial" pitchFamily="34" charset="0"/>
              </a:rPr>
              <a:t>. The meeting</a:t>
            </a:r>
          </a:p>
          <a:p>
            <a:pPr algn="ctr"/>
            <a:endParaRPr lang="en-GB" sz="4000" dirty="0">
              <a:latin typeface="Arial" pitchFamily="34" charset="0"/>
              <a:cs typeface="Arial" pitchFamily="34" charset="0"/>
            </a:endParaRPr>
          </a:p>
        </p:txBody>
      </p:sp>
      <p:sp>
        <p:nvSpPr>
          <p:cNvPr id="12" name="Rectangle 11"/>
          <p:cNvSpPr/>
          <p:nvPr/>
        </p:nvSpPr>
        <p:spPr>
          <a:xfrm>
            <a:off x="-10024" y="1111384"/>
            <a:ext cx="9143999" cy="5078313"/>
          </a:xfrm>
          <a:prstGeom prst="rect">
            <a:avLst/>
          </a:prstGeom>
        </p:spPr>
        <p:txBody>
          <a:bodyPr wrap="square">
            <a:spAutoFit/>
          </a:bodyPr>
          <a:lstStyle/>
          <a:p>
            <a:pPr lvl="1"/>
            <a:r>
              <a:rPr lang="en-GB" dirty="0"/>
              <a:t>If I can, I ALWAYS start the meeting after the pleasantries with this phrase “ I don’t want to talk to you yet about your web site, I want to talk to you about your business and what your objectives are first. The website will naturally fold out of that</a:t>
            </a:r>
            <a:r>
              <a:rPr lang="en-GB" dirty="0" smtClean="0"/>
              <a:t>”</a:t>
            </a:r>
          </a:p>
          <a:p>
            <a:pPr lvl="1"/>
            <a:endParaRPr lang="en-GB" dirty="0"/>
          </a:p>
          <a:p>
            <a:pPr lvl="1"/>
            <a:r>
              <a:rPr lang="en-GB" dirty="0"/>
              <a:t>Ask questions about the clients market, customers, growth areas, poor performing areas first. Then move onto “how do your clients or prospective clients find you?” This the time you find out the sweet spots:</a:t>
            </a:r>
          </a:p>
          <a:p>
            <a:pPr marL="742950" lvl="1" indent="-285750">
              <a:buFont typeface="Arial" panose="020B0604020202020204" pitchFamily="34" charset="0"/>
              <a:buChar char="•"/>
            </a:pPr>
            <a:r>
              <a:rPr lang="en-GB" dirty="0"/>
              <a:t>SEO -Local presence on search for example</a:t>
            </a:r>
          </a:p>
          <a:p>
            <a:pPr marL="742950" lvl="1" indent="-285750">
              <a:buFont typeface="Arial" panose="020B0604020202020204" pitchFamily="34" charset="0"/>
              <a:buChar char="•"/>
            </a:pPr>
            <a:r>
              <a:rPr lang="en-GB" dirty="0"/>
              <a:t>Talk about 60-70% of traffic to websites is via mobile/tablet a great opportunity for the responsive sell.</a:t>
            </a:r>
          </a:p>
          <a:p>
            <a:pPr marL="742950" lvl="1" indent="-285750">
              <a:buFont typeface="Arial" panose="020B0604020202020204" pitchFamily="34" charset="0"/>
              <a:buChar char="•"/>
            </a:pPr>
            <a:r>
              <a:rPr lang="en-GB" dirty="0"/>
              <a:t>Ask about how much control of editing  a great opportunity for the editing sell etc</a:t>
            </a:r>
            <a:r>
              <a:rPr lang="en-GB" dirty="0" smtClean="0"/>
              <a:t>.</a:t>
            </a:r>
          </a:p>
          <a:p>
            <a:pPr lvl="1"/>
            <a:endParaRPr lang="en-GB" dirty="0"/>
          </a:p>
          <a:p>
            <a:pPr lvl="1"/>
            <a:r>
              <a:rPr lang="en-GB" dirty="0"/>
              <a:t>Aim to sell on your first visit, but don’t be disappointed if you don’t. </a:t>
            </a:r>
            <a:r>
              <a:rPr lang="en-GB" dirty="0" smtClean="0"/>
              <a:t>Sometimes more is </a:t>
            </a:r>
            <a:r>
              <a:rPr lang="en-GB" dirty="0"/>
              <a:t>required, </a:t>
            </a:r>
            <a:r>
              <a:rPr lang="en-GB" dirty="0" smtClean="0"/>
              <a:t>but </a:t>
            </a:r>
            <a:r>
              <a:rPr lang="en-GB" dirty="0"/>
              <a:t>my fastest was 43 minutes start to </a:t>
            </a:r>
            <a:r>
              <a:rPr lang="en-GB" dirty="0" smtClean="0"/>
              <a:t>finish</a:t>
            </a:r>
          </a:p>
          <a:p>
            <a:pPr lvl="1"/>
            <a:endParaRPr lang="en-GB" dirty="0"/>
          </a:p>
          <a:p>
            <a:pPr lvl="1"/>
            <a:r>
              <a:rPr lang="en-GB" dirty="0" smtClean="0"/>
              <a:t>If required, get </a:t>
            </a:r>
            <a:r>
              <a:rPr lang="en-GB" dirty="0"/>
              <a:t>an appointment for a follow up before you </a:t>
            </a:r>
            <a:r>
              <a:rPr lang="en-GB" dirty="0" smtClean="0"/>
              <a:t>leave</a:t>
            </a:r>
            <a:endParaRPr lang="en-GB" dirty="0"/>
          </a:p>
        </p:txBody>
      </p:sp>
    </p:spTree>
    <p:extLst>
      <p:ext uri="{BB962C8B-B14F-4D97-AF65-F5344CB8AC3E}">
        <p14:creationId xmlns:p14="http://schemas.microsoft.com/office/powerpoint/2010/main" val="32938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fade">
                                      <p:cBhvr>
                                        <p:cTn id="3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08"/>
          <a:stretch/>
        </p:blipFill>
        <p:spPr>
          <a:xfrm>
            <a:off x="5004048" y="2132962"/>
            <a:ext cx="4015505" cy="4140000"/>
          </a:xfrm>
          <a:prstGeom prst="rect">
            <a:avLst/>
          </a:prstGeom>
        </p:spPr>
      </p:pic>
      <p:sp>
        <p:nvSpPr>
          <p:cNvPr id="4" name="Rectangle 3"/>
          <p:cNvSpPr/>
          <p:nvPr/>
        </p:nvSpPr>
        <p:spPr>
          <a:xfrm>
            <a:off x="-20046" y="1520788"/>
            <a:ext cx="4592046" cy="4536504"/>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800100" lvl="1" indent="-342900">
              <a:buFont typeface="Arial" pitchFamily="34" charset="0"/>
              <a:buChar char="•"/>
            </a:pPr>
            <a:r>
              <a:rPr lang="en-GB" sz="2000" dirty="0" smtClean="0">
                <a:cs typeface="Arial" pitchFamily="34" charset="0"/>
              </a:rPr>
              <a:t>Sales funnel</a:t>
            </a:r>
          </a:p>
          <a:p>
            <a:pPr marL="800100" lvl="1" indent="-342900">
              <a:buFont typeface="Arial" pitchFamily="34" charset="0"/>
              <a:buChar char="•"/>
            </a:pPr>
            <a:endParaRPr lang="en-GB" sz="2000" dirty="0">
              <a:cs typeface="Arial" pitchFamily="34" charset="0"/>
            </a:endParaRPr>
          </a:p>
          <a:p>
            <a:pPr marL="800100" lvl="1" indent="-342900">
              <a:buFont typeface="Arial" pitchFamily="34" charset="0"/>
              <a:buChar char="•"/>
            </a:pPr>
            <a:r>
              <a:rPr lang="en-GB" sz="2000" dirty="0" smtClean="0">
                <a:cs typeface="Arial" pitchFamily="34" charset="0"/>
              </a:rPr>
              <a:t>Prospecting methods</a:t>
            </a:r>
          </a:p>
          <a:p>
            <a:pPr marL="800100" lvl="1" indent="-342900">
              <a:buFont typeface="Arial" pitchFamily="34" charset="0"/>
              <a:buChar char="•"/>
            </a:pPr>
            <a:endParaRPr lang="en-GB" sz="2000" dirty="0" smtClean="0">
              <a:cs typeface="Arial" pitchFamily="34" charset="0"/>
            </a:endParaRPr>
          </a:p>
          <a:p>
            <a:pPr marL="800100" lvl="1" indent="-342900">
              <a:buFont typeface="Arial" pitchFamily="34" charset="0"/>
              <a:buChar char="•"/>
            </a:pPr>
            <a:r>
              <a:rPr lang="en-GB" sz="2000" dirty="0" smtClean="0">
                <a:cs typeface="Arial" pitchFamily="34" charset="0"/>
              </a:rPr>
              <a:t>Online presence</a:t>
            </a:r>
          </a:p>
          <a:p>
            <a:pPr marL="800100" lvl="1" indent="-342900">
              <a:buFont typeface="Arial" pitchFamily="34" charset="0"/>
              <a:buChar char="•"/>
            </a:pPr>
            <a:endParaRPr lang="en-GB" sz="2000" dirty="0" smtClean="0">
              <a:cs typeface="Arial" pitchFamily="34" charset="0"/>
            </a:endParaRPr>
          </a:p>
          <a:p>
            <a:pPr marL="800100" lvl="1" indent="-342900">
              <a:buFont typeface="Arial" pitchFamily="34" charset="0"/>
              <a:buChar char="•"/>
            </a:pPr>
            <a:r>
              <a:rPr lang="en-GB" sz="2000" dirty="0" smtClean="0">
                <a:cs typeface="Arial" pitchFamily="34" charset="0"/>
              </a:rPr>
              <a:t>The sales process</a:t>
            </a:r>
          </a:p>
          <a:p>
            <a:pPr marL="800100" lvl="1" indent="-342900">
              <a:buFont typeface="Arial" pitchFamily="34" charset="0"/>
              <a:buChar char="•"/>
            </a:pPr>
            <a:endParaRPr lang="en-GB" sz="2000" dirty="0" smtClean="0">
              <a:cs typeface="Arial" pitchFamily="34" charset="0"/>
            </a:endParaRPr>
          </a:p>
          <a:p>
            <a:pPr marL="800100" lvl="1" indent="-342900">
              <a:buFont typeface="Arial" pitchFamily="34" charset="0"/>
              <a:buChar char="•"/>
            </a:pPr>
            <a:r>
              <a:rPr lang="en-GB" sz="2000" dirty="0" smtClean="0">
                <a:cs typeface="Arial" pitchFamily="34" charset="0"/>
              </a:rPr>
              <a:t>Overcoming objections</a:t>
            </a:r>
          </a:p>
          <a:p>
            <a:pPr marL="800100" lvl="1" indent="-342900">
              <a:buFont typeface="Arial" pitchFamily="34" charset="0"/>
              <a:buChar char="•"/>
            </a:pPr>
            <a:endParaRPr lang="en-GB" sz="2000" dirty="0" smtClean="0">
              <a:cs typeface="Arial" pitchFamily="34" charset="0"/>
            </a:endParaRPr>
          </a:p>
          <a:p>
            <a:pPr marL="800100" lvl="1" indent="-342900">
              <a:buFont typeface="Arial" pitchFamily="34" charset="0"/>
              <a:buChar char="•"/>
            </a:pPr>
            <a:r>
              <a:rPr lang="en-GB" sz="2000" dirty="0" smtClean="0">
                <a:cs typeface="Arial" pitchFamily="34" charset="0"/>
              </a:rPr>
              <a:t>General tips</a:t>
            </a:r>
          </a:p>
        </p:txBody>
      </p:sp>
      <p:sp>
        <p:nvSpPr>
          <p:cNvPr id="6" name="Rectangle 5"/>
          <p:cNvSpPr/>
          <p:nvPr/>
        </p:nvSpPr>
        <p:spPr>
          <a:xfrm>
            <a:off x="6658671" y="5373216"/>
            <a:ext cx="2485329" cy="503348"/>
          </a:xfrm>
          <a:prstGeom prst="rect">
            <a:avLst/>
          </a:prstGeom>
          <a:solidFill>
            <a:srgbClr val="75757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400" b="1" dirty="0" smtClean="0">
                <a:latin typeface="Arial" pitchFamily="34" charset="0"/>
                <a:cs typeface="Arial" pitchFamily="34" charset="0"/>
              </a:rPr>
              <a:t>Ian Burnett</a:t>
            </a:r>
          </a:p>
          <a:p>
            <a:pPr algn="ctr"/>
            <a:r>
              <a:rPr lang="en-GB" sz="1400" dirty="0">
                <a:latin typeface="Arial" pitchFamily="34" charset="0"/>
                <a:cs typeface="Arial" pitchFamily="34" charset="0"/>
              </a:rPr>
              <a:t>i</a:t>
            </a:r>
            <a:r>
              <a:rPr lang="en-GB" sz="1400" dirty="0" smtClean="0">
                <a:latin typeface="Arial" pitchFamily="34" charset="0"/>
                <a:cs typeface="Arial" pitchFamily="34" charset="0"/>
              </a:rPr>
              <a:t>t’seeze Warwick</a:t>
            </a:r>
            <a:endParaRPr lang="en-GB" sz="1400" dirty="0">
              <a:latin typeface="Arial" pitchFamily="34" charset="0"/>
              <a:cs typeface="Arial" pitchFamily="34" charset="0"/>
            </a:endParaRPr>
          </a:p>
          <a:p>
            <a:pPr marL="342900" indent="-342900">
              <a:buFont typeface="Arial" pitchFamily="34" charset="0"/>
              <a:buChar char="•"/>
            </a:pPr>
            <a:endParaRPr lang="en-GB" sz="2000" dirty="0">
              <a:latin typeface="Arial" pitchFamily="34" charset="0"/>
              <a:cs typeface="Arial" pitchFamily="34" charset="0"/>
            </a:endParaRPr>
          </a:p>
        </p:txBody>
      </p:sp>
      <p:sp>
        <p:nvSpPr>
          <p:cNvPr id="8" name="Rectangle 7"/>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Session Topics</a:t>
            </a:r>
          </a:p>
          <a:p>
            <a:pPr algn="ctr"/>
            <a:endParaRPr lang="en-GB" sz="4000" dirty="0">
              <a:latin typeface="Arial" pitchFamily="34" charset="0"/>
              <a:cs typeface="Arial" pitchFamily="34" charset="0"/>
            </a:endParaRPr>
          </a:p>
        </p:txBody>
      </p:sp>
      <p:sp>
        <p:nvSpPr>
          <p:cNvPr id="9" name="Rectangle 8"/>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Tree>
    <p:extLst>
      <p:ext uri="{BB962C8B-B14F-4D97-AF65-F5344CB8AC3E}">
        <p14:creationId xmlns:p14="http://schemas.microsoft.com/office/powerpoint/2010/main" val="21374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5. Closing Techniques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1" y="1232756"/>
            <a:ext cx="9143999" cy="5112568"/>
          </a:xfrm>
        </p:spPr>
        <p:txBody>
          <a:bodyPr>
            <a:noAutofit/>
          </a:bodyPr>
          <a:lstStyle/>
          <a:p>
            <a:pPr marL="400050" lvl="1" indent="0">
              <a:buNone/>
            </a:pPr>
            <a:r>
              <a:rPr lang="en-GB" sz="1800" dirty="0">
                <a:solidFill>
                  <a:srgbClr val="FF6000"/>
                </a:solidFill>
              </a:rPr>
              <a:t>At the end of the meeting ask the question. “what do you think”</a:t>
            </a:r>
          </a:p>
          <a:p>
            <a:pPr marL="685800" lvl="1">
              <a:buFont typeface="Arial" panose="020B0604020202020204" pitchFamily="34" charset="0"/>
              <a:buChar char="•"/>
            </a:pPr>
            <a:r>
              <a:rPr lang="en-GB" sz="1800" dirty="0"/>
              <a:t>Keep quiet</a:t>
            </a:r>
            <a:r>
              <a:rPr lang="en-GB" sz="1800" dirty="0" smtClean="0"/>
              <a:t>!</a:t>
            </a:r>
          </a:p>
          <a:p>
            <a:pPr marL="685800" lvl="1">
              <a:buFont typeface="Arial" panose="020B0604020202020204" pitchFamily="34" charset="0"/>
              <a:buChar char="•"/>
            </a:pPr>
            <a:endParaRPr lang="en-GB" sz="1800" dirty="0"/>
          </a:p>
          <a:p>
            <a:pPr marL="685800" lvl="1">
              <a:buFont typeface="Arial" panose="020B0604020202020204" pitchFamily="34" charset="0"/>
              <a:buChar char="•"/>
            </a:pPr>
            <a:r>
              <a:rPr lang="en-GB" sz="1800" dirty="0"/>
              <a:t>If positive then say – lets get you on board now then. I </a:t>
            </a:r>
            <a:r>
              <a:rPr lang="en-GB" sz="1800" dirty="0" smtClean="0"/>
              <a:t>need to </a:t>
            </a:r>
            <a:r>
              <a:rPr lang="en-GB" sz="1800" dirty="0"/>
              <a:t>create </a:t>
            </a:r>
            <a:r>
              <a:rPr lang="en-GB" sz="1800" dirty="0" smtClean="0"/>
              <a:t>a customer </a:t>
            </a:r>
            <a:r>
              <a:rPr lang="en-GB" sz="1800" dirty="0"/>
              <a:t>ID for you and set up the payments, Initial and Subscription </a:t>
            </a:r>
            <a:r>
              <a:rPr lang="en-GB" sz="1800" dirty="0" smtClean="0"/>
              <a:t>etc.</a:t>
            </a:r>
          </a:p>
          <a:p>
            <a:pPr marL="685800" lvl="1">
              <a:buFont typeface="Arial" panose="020B0604020202020204" pitchFamily="34" charset="0"/>
              <a:buChar char="•"/>
            </a:pPr>
            <a:endParaRPr lang="en-GB" sz="1800" dirty="0"/>
          </a:p>
          <a:p>
            <a:pPr marL="685800" lvl="1">
              <a:buFont typeface="Arial" panose="020B0604020202020204" pitchFamily="34" charset="0"/>
              <a:buChar char="•"/>
            </a:pPr>
            <a:r>
              <a:rPr lang="en-GB" sz="1800" dirty="0"/>
              <a:t>If negative/objections (see later!)</a:t>
            </a:r>
          </a:p>
          <a:p>
            <a:pPr marL="400050" lvl="1" indent="0">
              <a:buNone/>
            </a:pPr>
            <a:endParaRPr lang="en-GB" sz="1800" dirty="0" smtClean="0">
              <a:solidFill>
                <a:srgbClr val="FF6000"/>
              </a:solidFill>
            </a:endParaRPr>
          </a:p>
          <a:p>
            <a:pPr marL="400050" lvl="1" indent="0">
              <a:buNone/>
            </a:pPr>
            <a:r>
              <a:rPr lang="en-GB" sz="1800" dirty="0" smtClean="0">
                <a:solidFill>
                  <a:srgbClr val="FF6000"/>
                </a:solidFill>
              </a:rPr>
              <a:t>Timing</a:t>
            </a:r>
            <a:endParaRPr lang="en-GB" sz="1800" dirty="0">
              <a:solidFill>
                <a:srgbClr val="FF6000"/>
              </a:solidFill>
            </a:endParaRPr>
          </a:p>
          <a:p>
            <a:pPr marL="685800" lvl="1">
              <a:buFont typeface="Arial" panose="020B0604020202020204" pitchFamily="34" charset="0"/>
              <a:buChar char="•"/>
            </a:pPr>
            <a:r>
              <a:rPr lang="en-GB" sz="1800" dirty="0"/>
              <a:t>Find out when site is needed and work back from that to create </a:t>
            </a:r>
            <a:r>
              <a:rPr lang="en-GB" sz="1800"/>
              <a:t>pressure </a:t>
            </a:r>
            <a:r>
              <a:rPr lang="en-GB" sz="1800" smtClean="0"/>
              <a:t>for </a:t>
            </a:r>
            <a:r>
              <a:rPr lang="en-GB" sz="1800" dirty="0"/>
              <a:t>a decision to start.</a:t>
            </a:r>
          </a:p>
          <a:p>
            <a:pPr marL="400050" lvl="1" indent="0">
              <a:buNone/>
            </a:pPr>
            <a:endParaRPr lang="en-GB" sz="1800" dirty="0" smtClean="0">
              <a:solidFill>
                <a:srgbClr val="FF6000"/>
              </a:solidFill>
            </a:endParaRPr>
          </a:p>
          <a:p>
            <a:pPr marL="400050" lvl="1" indent="0">
              <a:buNone/>
            </a:pPr>
            <a:r>
              <a:rPr lang="en-GB" sz="1800" dirty="0" smtClean="0">
                <a:solidFill>
                  <a:srgbClr val="FF6000"/>
                </a:solidFill>
              </a:rPr>
              <a:t>Don’t </a:t>
            </a:r>
            <a:r>
              <a:rPr lang="en-GB" sz="1800" dirty="0">
                <a:solidFill>
                  <a:srgbClr val="FF6000"/>
                </a:solidFill>
              </a:rPr>
              <a:t>wait to close</a:t>
            </a:r>
          </a:p>
          <a:p>
            <a:pPr marL="685800" lvl="1">
              <a:buFont typeface="Arial" panose="020B0604020202020204" pitchFamily="34" charset="0"/>
              <a:buChar char="•"/>
            </a:pPr>
            <a:r>
              <a:rPr lang="en-GB" sz="1800" dirty="0"/>
              <a:t>Don’t need to talk abut the whole package. Just focus on what’s important to the client. E.g. if they don’t want to edit, then don’t </a:t>
            </a:r>
            <a:r>
              <a:rPr lang="en-GB" sz="1800" dirty="0" smtClean="0"/>
              <a:t>spend </a:t>
            </a:r>
            <a:r>
              <a:rPr lang="en-GB" sz="1800" dirty="0"/>
              <a:t>too much time demonstrating the editing system!</a:t>
            </a:r>
          </a:p>
          <a:p>
            <a:pPr marL="400050" lvl="1" indent="0">
              <a:buNone/>
            </a:pPr>
            <a:endParaRPr lang="en-GB" sz="1800" dirty="0">
              <a:solidFill>
                <a:srgbClr val="FF6000"/>
              </a:solidFill>
            </a:endParaRPr>
          </a:p>
        </p:txBody>
      </p:sp>
    </p:spTree>
    <p:extLst>
      <p:ext uri="{BB962C8B-B14F-4D97-AF65-F5344CB8AC3E}">
        <p14:creationId xmlns:p14="http://schemas.microsoft.com/office/powerpoint/2010/main" val="35372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500"/>
                                        <p:tgtEl>
                                          <p:spTgt spid="7">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6. Follow Up</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20046" y="1473200"/>
            <a:ext cx="9143999" cy="4631679"/>
          </a:xfrm>
        </p:spPr>
        <p:txBody>
          <a:bodyPr>
            <a:noAutofit/>
          </a:bodyPr>
          <a:lstStyle/>
          <a:p>
            <a:pPr marL="400050" lvl="1" indent="0">
              <a:buNone/>
            </a:pPr>
            <a:r>
              <a:rPr lang="en-GB" sz="1800" dirty="0"/>
              <a:t>Common sense </a:t>
            </a:r>
            <a:r>
              <a:rPr lang="en-GB" sz="1800" dirty="0" smtClean="0"/>
              <a:t>approach</a:t>
            </a:r>
          </a:p>
          <a:p>
            <a:pPr marL="400050" lvl="1" indent="0">
              <a:buNone/>
            </a:pPr>
            <a:endParaRPr lang="en-GB" sz="1800" dirty="0"/>
          </a:p>
          <a:p>
            <a:pPr marL="400050" lvl="1" indent="0">
              <a:buNone/>
            </a:pPr>
            <a:r>
              <a:rPr lang="en-GB" sz="1800" dirty="0"/>
              <a:t>Keep to agreed </a:t>
            </a:r>
            <a:r>
              <a:rPr lang="en-GB" sz="1800" dirty="0" smtClean="0"/>
              <a:t>timescales</a:t>
            </a:r>
          </a:p>
          <a:p>
            <a:pPr marL="400050" lvl="1" indent="0">
              <a:buNone/>
            </a:pPr>
            <a:endParaRPr lang="en-GB" sz="1800" dirty="0"/>
          </a:p>
          <a:p>
            <a:pPr marL="400050" lvl="1" indent="0">
              <a:buNone/>
            </a:pPr>
            <a:r>
              <a:rPr lang="en-GB" sz="1800" dirty="0"/>
              <a:t>Detailed letter to cover requirements and our offer (example to be linked</a:t>
            </a:r>
            <a:r>
              <a:rPr lang="en-GB" sz="1800" dirty="0" smtClean="0"/>
              <a:t>)</a:t>
            </a:r>
          </a:p>
          <a:p>
            <a:pPr marL="400050" lvl="1" indent="0">
              <a:buNone/>
            </a:pPr>
            <a:endParaRPr lang="en-GB" sz="1800" dirty="0"/>
          </a:p>
          <a:p>
            <a:pPr marL="400050" lvl="1" indent="0">
              <a:buNone/>
            </a:pPr>
            <a:r>
              <a:rPr lang="en-GB" sz="1800" dirty="0"/>
              <a:t>Word the follow up with the presumption of a follow up </a:t>
            </a:r>
            <a:r>
              <a:rPr lang="en-GB" sz="1800" dirty="0" smtClean="0"/>
              <a:t>contact</a:t>
            </a:r>
          </a:p>
          <a:p>
            <a:pPr marL="400050" lvl="1" indent="0">
              <a:buNone/>
            </a:pPr>
            <a:endParaRPr lang="en-GB" sz="1800" dirty="0"/>
          </a:p>
          <a:p>
            <a:pPr marL="400050" lvl="1" indent="0">
              <a:buNone/>
            </a:pPr>
            <a:r>
              <a:rPr lang="en-GB" sz="1800" dirty="0"/>
              <a:t>Be </a:t>
            </a:r>
            <a:r>
              <a:rPr lang="en-GB" sz="1800" dirty="0" smtClean="0"/>
              <a:t>persistent</a:t>
            </a:r>
          </a:p>
          <a:p>
            <a:pPr marL="400050" lvl="1" indent="0">
              <a:buNone/>
            </a:pPr>
            <a:endParaRPr lang="en-GB" sz="1800" dirty="0"/>
          </a:p>
          <a:p>
            <a:pPr marL="400050" lvl="1" indent="0">
              <a:buNone/>
            </a:pPr>
            <a:r>
              <a:rPr lang="en-GB" sz="1800" dirty="0"/>
              <a:t>Use phone and email to follow </a:t>
            </a:r>
            <a:r>
              <a:rPr lang="en-GB" sz="1800" dirty="0" smtClean="0"/>
              <a:t>up</a:t>
            </a:r>
          </a:p>
          <a:p>
            <a:pPr marL="400050" lvl="1" indent="0">
              <a:buNone/>
            </a:pPr>
            <a:endParaRPr lang="en-GB" sz="1800" dirty="0"/>
          </a:p>
          <a:p>
            <a:pPr marL="400050" lvl="1" indent="0">
              <a:buNone/>
            </a:pPr>
            <a:r>
              <a:rPr lang="en-GB" sz="1800" dirty="0"/>
              <a:t>Be prepared to meet up quickly to close and get the contract signed. Evening and </a:t>
            </a:r>
            <a:r>
              <a:rPr lang="en-GB" sz="1800" dirty="0" smtClean="0"/>
              <a:t>weekends</a:t>
            </a:r>
            <a:endParaRPr lang="en-GB" sz="1800" dirty="0"/>
          </a:p>
          <a:p>
            <a:pPr marL="400050" lvl="1" indent="0">
              <a:buNone/>
            </a:pPr>
            <a:endParaRPr lang="en-GB" sz="1800" dirty="0"/>
          </a:p>
        </p:txBody>
      </p:sp>
    </p:spTree>
    <p:extLst>
      <p:ext uri="{BB962C8B-B14F-4D97-AF65-F5344CB8AC3E}">
        <p14:creationId xmlns:p14="http://schemas.microsoft.com/office/powerpoint/2010/main" val="16538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chemeClr val="bg1"/>
                </a:solidFill>
                <a:latin typeface="+mj-lt"/>
                <a:cs typeface="Arial" pitchFamily="34" charset="0"/>
              </a:rPr>
              <a:t>7</a:t>
            </a:r>
            <a:r>
              <a:rPr lang="en-GB" sz="4000" b="1" dirty="0" smtClean="0">
                <a:solidFill>
                  <a:schemeClr val="bg1"/>
                </a:solidFill>
                <a:latin typeface="+mj-lt"/>
                <a:cs typeface="Arial" pitchFamily="34" charset="0"/>
              </a:rPr>
              <a:t>. Site Live and beyond</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1" y="1052736"/>
            <a:ext cx="9143999" cy="5472608"/>
          </a:xfrm>
        </p:spPr>
        <p:txBody>
          <a:bodyPr>
            <a:noAutofit/>
          </a:bodyPr>
          <a:lstStyle/>
          <a:p>
            <a:pPr marL="400050" lvl="1" indent="0">
              <a:buNone/>
            </a:pPr>
            <a:r>
              <a:rPr lang="en-GB" sz="1800" dirty="0"/>
              <a:t>Training Website Editor – some do some don’t need it, but you need to train your customers. Don’t get bogged down having to make edit for your customers</a:t>
            </a:r>
            <a:r>
              <a:rPr lang="en-GB" sz="1800" dirty="0" smtClean="0"/>
              <a:t>.</a:t>
            </a:r>
          </a:p>
          <a:p>
            <a:pPr marL="400050" lvl="1" indent="0">
              <a:buNone/>
            </a:pPr>
            <a:endParaRPr lang="en-GB" sz="1800" dirty="0"/>
          </a:p>
          <a:p>
            <a:pPr marL="400050" lvl="1" indent="0">
              <a:buNone/>
            </a:pPr>
            <a:r>
              <a:rPr lang="en-GB" sz="1800" dirty="0"/>
              <a:t>Email – take care it can be </a:t>
            </a:r>
            <a:r>
              <a:rPr lang="en-GB" sz="1800" dirty="0" smtClean="0"/>
              <a:t>painful</a:t>
            </a:r>
          </a:p>
          <a:p>
            <a:pPr marL="400050" lvl="1" indent="0">
              <a:buNone/>
            </a:pPr>
            <a:endParaRPr lang="en-GB" sz="1800" dirty="0"/>
          </a:p>
          <a:p>
            <a:pPr marL="400050" lvl="1" indent="0">
              <a:buNone/>
            </a:pPr>
            <a:r>
              <a:rPr lang="en-GB" sz="1800" dirty="0" smtClean="0"/>
              <a:t>Cover the basics of the Website Editor (covered on day 5)</a:t>
            </a:r>
          </a:p>
          <a:p>
            <a:pPr marL="400050" lvl="1" indent="0">
              <a:buNone/>
            </a:pPr>
            <a:endParaRPr lang="en-GB" sz="1800" dirty="0"/>
          </a:p>
          <a:p>
            <a:pPr marL="400050" lvl="1" indent="0">
              <a:buNone/>
            </a:pPr>
            <a:r>
              <a:rPr lang="en-GB" sz="1800" dirty="0" smtClean="0"/>
              <a:t>Once </a:t>
            </a:r>
            <a:r>
              <a:rPr lang="en-GB" sz="1800" dirty="0"/>
              <a:t>live and all is well, then its testimonial time (for some</a:t>
            </a:r>
            <a:r>
              <a:rPr lang="en-GB" sz="1800" dirty="0" smtClean="0"/>
              <a:t>!)</a:t>
            </a:r>
          </a:p>
          <a:p>
            <a:pPr marL="400050" lvl="1" indent="0">
              <a:buNone/>
            </a:pPr>
            <a:endParaRPr lang="en-GB" sz="1800" dirty="0"/>
          </a:p>
          <a:p>
            <a:pPr marL="400050" lvl="1" indent="0">
              <a:buNone/>
            </a:pPr>
            <a:r>
              <a:rPr lang="en-GB" sz="1800" dirty="0"/>
              <a:t>Build testimonials and ask for reviews for </a:t>
            </a:r>
            <a:r>
              <a:rPr lang="en-GB" sz="1800" dirty="0" smtClean="0"/>
              <a:t>online </a:t>
            </a:r>
            <a:r>
              <a:rPr lang="en-GB" sz="1800" dirty="0"/>
              <a:t>networks </a:t>
            </a:r>
            <a:r>
              <a:rPr lang="en-GB" sz="1800" dirty="0" err="1"/>
              <a:t>e.g</a:t>
            </a:r>
            <a:r>
              <a:rPr lang="en-GB" sz="1800" dirty="0"/>
              <a:t> </a:t>
            </a:r>
            <a:r>
              <a:rPr lang="en-GB" sz="1800" dirty="0" smtClean="0"/>
              <a:t>LinkedIn</a:t>
            </a:r>
          </a:p>
          <a:p>
            <a:pPr marL="400050" lvl="1" indent="0">
              <a:buNone/>
            </a:pPr>
            <a:endParaRPr lang="en-GB" sz="1800" dirty="0"/>
          </a:p>
          <a:p>
            <a:pPr marL="400050" lvl="1" indent="0">
              <a:buNone/>
            </a:pPr>
            <a:r>
              <a:rPr lang="en-GB" sz="1800" dirty="0"/>
              <a:t>Build relationships </a:t>
            </a:r>
          </a:p>
          <a:p>
            <a:pPr marL="400050" lvl="1" indent="0">
              <a:buNone/>
            </a:pPr>
            <a:endParaRPr lang="en-GB" sz="1800" dirty="0"/>
          </a:p>
          <a:p>
            <a:pPr marL="400050" lvl="1" indent="0">
              <a:buNone/>
            </a:pPr>
            <a:r>
              <a:rPr lang="en-GB" sz="1800" dirty="0"/>
              <a:t>I’m looking for FANS and DEVOTED FOLLOWERS as the referrals will eventually follow. Ask for them too</a:t>
            </a:r>
            <a:r>
              <a:rPr lang="en-GB" sz="1800" dirty="0" smtClean="0"/>
              <a:t>.</a:t>
            </a:r>
            <a:endParaRPr lang="en-GB" sz="1800" dirty="0"/>
          </a:p>
        </p:txBody>
      </p:sp>
    </p:spTree>
    <p:extLst>
      <p:ext uri="{BB962C8B-B14F-4D97-AF65-F5344CB8AC3E}">
        <p14:creationId xmlns:p14="http://schemas.microsoft.com/office/powerpoint/2010/main" val="6209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obj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2076449"/>
            <a:ext cx="4667250" cy="4781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56884"/>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Overcoming objections</a:t>
            </a:r>
            <a:endParaRPr lang="en-GB" sz="4000" dirty="0">
              <a:latin typeface="+mj-lt"/>
              <a:cs typeface="Arial" pitchFamily="34" charset="0"/>
            </a:endParaRPr>
          </a:p>
        </p:txBody>
      </p:sp>
    </p:spTree>
    <p:extLst>
      <p:ext uri="{BB962C8B-B14F-4D97-AF65-F5344CB8AC3E}">
        <p14:creationId xmlns:p14="http://schemas.microsoft.com/office/powerpoint/2010/main" val="1544574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Overcoming objections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0" y="908720"/>
            <a:ext cx="9144000" cy="5760640"/>
          </a:xfrm>
        </p:spPr>
        <p:txBody>
          <a:bodyPr anchor="ctr">
            <a:noAutofit/>
          </a:bodyPr>
          <a:lstStyle/>
          <a:p>
            <a:pPr marL="400050" lvl="1" indent="0">
              <a:buNone/>
            </a:pPr>
            <a:r>
              <a:rPr lang="en-GB" sz="2000" dirty="0" smtClean="0">
                <a:solidFill>
                  <a:srgbClr val="FF6000"/>
                </a:solidFill>
              </a:rPr>
              <a:t>Why </a:t>
            </a:r>
            <a:r>
              <a:rPr lang="en-GB" sz="2000" dirty="0">
                <a:solidFill>
                  <a:srgbClr val="FF6000"/>
                </a:solidFill>
              </a:rPr>
              <a:t>must I start Paying Now</a:t>
            </a:r>
          </a:p>
          <a:p>
            <a:pPr marL="400050" lvl="1" indent="0">
              <a:buNone/>
            </a:pPr>
            <a:r>
              <a:rPr lang="en-GB" sz="2000" dirty="0" smtClean="0"/>
              <a:t>The service begins once payment is received. </a:t>
            </a:r>
          </a:p>
          <a:p>
            <a:pPr marL="400050" lvl="1" indent="0">
              <a:buNone/>
            </a:pPr>
            <a:endParaRPr lang="en-GB" sz="2000" dirty="0"/>
          </a:p>
          <a:p>
            <a:pPr marL="400050" lvl="1" indent="0">
              <a:buNone/>
            </a:pPr>
            <a:r>
              <a:rPr lang="en-GB" sz="2000" dirty="0" smtClean="0"/>
              <a:t>We require a commitment to begin the setup and design of your website. </a:t>
            </a:r>
            <a:r>
              <a:rPr lang="en-GB" sz="2000" i="1" dirty="0" smtClean="0"/>
              <a:t>You wouldn’t go to the shop and eat the product before purchase. </a:t>
            </a:r>
          </a:p>
          <a:p>
            <a:pPr marL="400050" lvl="1" indent="0">
              <a:buNone/>
            </a:pPr>
            <a:endParaRPr lang="en-GB" sz="2000" dirty="0"/>
          </a:p>
          <a:p>
            <a:pPr marL="400050" lvl="1" indent="0">
              <a:buNone/>
            </a:pPr>
            <a:r>
              <a:rPr lang="en-GB" sz="2000" dirty="0" smtClean="0"/>
              <a:t>This is industry standard. Most digital </a:t>
            </a:r>
            <a:r>
              <a:rPr lang="en-GB" sz="2000" dirty="0"/>
              <a:t>services </a:t>
            </a:r>
            <a:r>
              <a:rPr lang="en-GB" sz="2000" dirty="0" smtClean="0"/>
              <a:t>require payment before customers can benefit from the service. </a:t>
            </a:r>
            <a:endParaRPr lang="en-GB" sz="2000" dirty="0"/>
          </a:p>
          <a:p>
            <a:pPr marL="400050" lvl="1" indent="0">
              <a:buNone/>
            </a:pPr>
            <a:endParaRPr lang="en-GB" sz="2000" dirty="0" smtClean="0">
              <a:solidFill>
                <a:srgbClr val="FF6000"/>
              </a:solidFill>
            </a:endParaRPr>
          </a:p>
        </p:txBody>
      </p:sp>
    </p:spTree>
    <p:extLst>
      <p:ext uri="{BB962C8B-B14F-4D97-AF65-F5344CB8AC3E}">
        <p14:creationId xmlns:p14="http://schemas.microsoft.com/office/powerpoint/2010/main" val="22258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Overcoming objections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0" y="908720"/>
            <a:ext cx="9144000" cy="5760640"/>
          </a:xfrm>
        </p:spPr>
        <p:txBody>
          <a:bodyPr anchor="ctr">
            <a:noAutofit/>
          </a:bodyPr>
          <a:lstStyle/>
          <a:p>
            <a:pPr marL="400050" lvl="1" indent="0">
              <a:buNone/>
            </a:pPr>
            <a:r>
              <a:rPr lang="en-GB" sz="1600" dirty="0" smtClean="0">
                <a:solidFill>
                  <a:srgbClr val="FF6000"/>
                </a:solidFill>
              </a:rPr>
              <a:t>What does my monthly fee cover? </a:t>
            </a:r>
            <a:endParaRPr lang="en-GB" sz="1600" dirty="0">
              <a:solidFill>
                <a:srgbClr val="FF6000"/>
              </a:solidFill>
            </a:endParaRPr>
          </a:p>
          <a:p>
            <a:pPr marL="400050" lvl="1" indent="0">
              <a:buNone/>
            </a:pPr>
            <a:r>
              <a:rPr lang="en-GB" sz="1600" dirty="0" smtClean="0"/>
              <a:t>It’s </a:t>
            </a:r>
            <a:r>
              <a:rPr lang="en-GB" sz="1600" dirty="0"/>
              <a:t>the most common objection. I use the following – all or in combinations as needed</a:t>
            </a:r>
            <a:r>
              <a:rPr lang="en-GB" sz="1600" dirty="0" smtClean="0"/>
              <a:t>:</a:t>
            </a:r>
          </a:p>
          <a:p>
            <a:pPr marL="400050" lvl="1" indent="0">
              <a:buNone/>
            </a:pPr>
            <a:endParaRPr lang="en-GB" sz="1600" dirty="0"/>
          </a:p>
          <a:p>
            <a:pPr marL="685800" lvl="1">
              <a:buFont typeface="Arial" panose="020B0604020202020204" pitchFamily="34" charset="0"/>
              <a:buChar char="•"/>
            </a:pPr>
            <a:r>
              <a:rPr lang="en-GB" sz="1600" dirty="0"/>
              <a:t>Our agreement is a subscription agreement, like you have with mobile phone contracts. </a:t>
            </a:r>
            <a:endParaRPr lang="en-GB" sz="1600" dirty="0" smtClean="0"/>
          </a:p>
          <a:p>
            <a:pPr marL="685800" lvl="1">
              <a:buFont typeface="Arial" panose="020B0604020202020204" pitchFamily="34" charset="0"/>
              <a:buChar char="•"/>
            </a:pPr>
            <a:endParaRPr lang="en-GB" sz="1600" dirty="0"/>
          </a:p>
          <a:p>
            <a:pPr marL="685800" lvl="1">
              <a:buFont typeface="Arial" panose="020B0604020202020204" pitchFamily="34" charset="0"/>
              <a:buChar char="•"/>
            </a:pPr>
            <a:r>
              <a:rPr lang="en-GB" sz="1600" dirty="0"/>
              <a:t>The cost of building a website is much more than the initial payment! We have a payment plan </a:t>
            </a:r>
            <a:r>
              <a:rPr lang="en-GB" sz="1600" dirty="0" smtClean="0"/>
              <a:t>where we focus on the service and elements received within the package. </a:t>
            </a:r>
          </a:p>
          <a:p>
            <a:pPr marL="400050" lvl="1" indent="0">
              <a:buNone/>
            </a:pPr>
            <a:endParaRPr lang="en-GB" sz="1600" dirty="0"/>
          </a:p>
          <a:p>
            <a:pPr marL="685800" lvl="1">
              <a:buFont typeface="Arial" panose="020B0604020202020204" pitchFamily="34" charset="0"/>
              <a:buChar char="•"/>
            </a:pPr>
            <a:r>
              <a:rPr lang="en-GB" sz="1600" dirty="0" smtClean="0"/>
              <a:t>As above, focus on the packages elements to offer a ‘one-stop shop’ that includes things such as domains, emails, hosting, the Website Editor, advice, and more</a:t>
            </a:r>
          </a:p>
        </p:txBody>
      </p:sp>
    </p:spTree>
    <p:extLst>
      <p:ext uri="{BB962C8B-B14F-4D97-AF65-F5344CB8AC3E}">
        <p14:creationId xmlns:p14="http://schemas.microsoft.com/office/powerpoint/2010/main" val="13905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Overcoming objections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0" y="908720"/>
            <a:ext cx="9144000" cy="5760640"/>
          </a:xfrm>
        </p:spPr>
        <p:txBody>
          <a:bodyPr anchor="ctr">
            <a:noAutofit/>
          </a:bodyPr>
          <a:lstStyle/>
          <a:p>
            <a:pPr marL="400050" lvl="1" indent="0">
              <a:buNone/>
            </a:pPr>
            <a:r>
              <a:rPr lang="en-GB" sz="2000" dirty="0" smtClean="0">
                <a:solidFill>
                  <a:srgbClr val="FF6000"/>
                </a:solidFill>
              </a:rPr>
              <a:t>I am talking to another web designer</a:t>
            </a:r>
            <a:endParaRPr lang="en-GB" sz="2000" dirty="0">
              <a:solidFill>
                <a:srgbClr val="FF6000"/>
              </a:solidFill>
            </a:endParaRPr>
          </a:p>
          <a:p>
            <a:pPr marL="400050" lvl="1" indent="0">
              <a:buNone/>
            </a:pPr>
            <a:r>
              <a:rPr lang="en-GB" sz="2000" dirty="0"/>
              <a:t>Qualify them, are they a sole trader? If so then say that it’s likely they will disappear.  i</a:t>
            </a:r>
            <a:r>
              <a:rPr lang="en-GB" sz="2000" dirty="0" smtClean="0"/>
              <a:t>t’seeze </a:t>
            </a:r>
            <a:r>
              <a:rPr lang="en-GB" sz="2000" dirty="0"/>
              <a:t>been around for </a:t>
            </a:r>
            <a:r>
              <a:rPr lang="en-GB" sz="2000" dirty="0" smtClean="0"/>
              <a:t>over 10 </a:t>
            </a:r>
            <a:r>
              <a:rPr lang="en-GB" sz="2000" dirty="0"/>
              <a:t>years across the UK and have a </a:t>
            </a:r>
            <a:r>
              <a:rPr lang="en-GB" sz="2000" dirty="0" smtClean="0"/>
              <a:t>proven track record</a:t>
            </a:r>
          </a:p>
          <a:p>
            <a:pPr marL="400050" lvl="1" indent="0">
              <a:buNone/>
            </a:pPr>
            <a:endParaRPr lang="en-GB" sz="2000" dirty="0"/>
          </a:p>
          <a:p>
            <a:pPr marL="400050" lvl="1" indent="0">
              <a:buNone/>
            </a:pPr>
            <a:r>
              <a:rPr lang="en-GB" sz="2000" dirty="0" smtClean="0"/>
              <a:t>Lots are start-up design companies </a:t>
            </a:r>
            <a:r>
              <a:rPr lang="en-GB" sz="2000" dirty="0"/>
              <a:t>– </a:t>
            </a:r>
            <a:r>
              <a:rPr lang="en-GB" sz="2000" dirty="0" smtClean="0"/>
              <a:t>it’s easy </a:t>
            </a:r>
            <a:r>
              <a:rPr lang="en-GB" sz="2000" dirty="0"/>
              <a:t>to get into web design using an </a:t>
            </a:r>
            <a:r>
              <a:rPr lang="en-GB" sz="2000" dirty="0" smtClean="0"/>
              <a:t>off-the-shelf </a:t>
            </a:r>
            <a:r>
              <a:rPr lang="en-GB" sz="2000" dirty="0"/>
              <a:t>template but they don’t </a:t>
            </a:r>
            <a:r>
              <a:rPr lang="en-GB" sz="2000" dirty="0" smtClean="0"/>
              <a:t>last</a:t>
            </a:r>
          </a:p>
          <a:p>
            <a:pPr marL="400050" lvl="1" indent="0">
              <a:buNone/>
            </a:pPr>
            <a:endParaRPr lang="en-GB" sz="2000" dirty="0"/>
          </a:p>
          <a:p>
            <a:pPr marL="400050" lvl="1" indent="0">
              <a:buNone/>
            </a:pPr>
            <a:r>
              <a:rPr lang="en-GB" sz="2000" dirty="0" smtClean="0"/>
              <a:t>They are likely </a:t>
            </a:r>
            <a:r>
              <a:rPr lang="en-GB" sz="2000" dirty="0"/>
              <a:t>to be using </a:t>
            </a:r>
            <a:r>
              <a:rPr lang="en-GB" sz="2000" dirty="0" smtClean="0"/>
              <a:t>many self-build template options. The sites will not appear professionally and uniquely designed and therefore </a:t>
            </a:r>
            <a:r>
              <a:rPr lang="en-GB" sz="2000" dirty="0"/>
              <a:t>don’t stand out from the competition! Show some examples of </a:t>
            </a:r>
            <a:r>
              <a:rPr lang="en-GB" sz="2000" dirty="0" smtClean="0"/>
              <a:t>templates and compare to our work. </a:t>
            </a:r>
            <a:endParaRPr lang="en-GB" sz="2000" dirty="0" smtClean="0">
              <a:solidFill>
                <a:srgbClr val="FF6000"/>
              </a:solidFill>
            </a:endParaRPr>
          </a:p>
        </p:txBody>
      </p:sp>
    </p:spTree>
    <p:extLst>
      <p:ext uri="{BB962C8B-B14F-4D97-AF65-F5344CB8AC3E}">
        <p14:creationId xmlns:p14="http://schemas.microsoft.com/office/powerpoint/2010/main" val="37533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Overcoming objections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0" y="908720"/>
            <a:ext cx="9144000" cy="5760640"/>
          </a:xfrm>
        </p:spPr>
        <p:txBody>
          <a:bodyPr anchor="ctr">
            <a:noAutofit/>
          </a:bodyPr>
          <a:lstStyle/>
          <a:p>
            <a:pPr marL="400050" lvl="1" indent="0">
              <a:buNone/>
            </a:pPr>
            <a:r>
              <a:rPr lang="en-GB" sz="2000" dirty="0" smtClean="0">
                <a:solidFill>
                  <a:srgbClr val="FF6000"/>
                </a:solidFill>
              </a:rPr>
              <a:t>I need time to think about this</a:t>
            </a:r>
          </a:p>
          <a:p>
            <a:pPr marL="400050" lvl="1" indent="0">
              <a:buNone/>
            </a:pPr>
            <a:r>
              <a:rPr lang="en-GB" sz="2000" dirty="0"/>
              <a:t>Establish timescales for launch and then try to get a decision based upon the need to move quickly</a:t>
            </a:r>
          </a:p>
          <a:p>
            <a:pPr marL="400050" lvl="1" indent="0">
              <a:buNone/>
            </a:pPr>
            <a:endParaRPr lang="en-GB" sz="2000" dirty="0" smtClean="0">
              <a:solidFill>
                <a:srgbClr val="FF6000"/>
              </a:solidFill>
            </a:endParaRPr>
          </a:p>
        </p:txBody>
      </p:sp>
    </p:spTree>
    <p:extLst>
      <p:ext uri="{BB962C8B-B14F-4D97-AF65-F5344CB8AC3E}">
        <p14:creationId xmlns:p14="http://schemas.microsoft.com/office/powerpoint/2010/main" val="13391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ips"/>
          <p:cNvPicPr>
            <a:picLocks noChangeAspect="1" noChangeArrowheads="1"/>
          </p:cNvPicPr>
          <p:nvPr/>
        </p:nvPicPr>
        <p:blipFill rotWithShape="1">
          <a:blip r:embed="rId2">
            <a:extLst>
              <a:ext uri="{28A0092B-C50C-407E-A947-70E740481C1C}">
                <a14:useLocalDpi xmlns:a14="http://schemas.microsoft.com/office/drawing/2010/main" val="0"/>
              </a:ext>
            </a:extLst>
          </a:blip>
          <a:srcRect b="2048"/>
          <a:stretch/>
        </p:blipFill>
        <p:spPr bwMode="auto">
          <a:xfrm>
            <a:off x="2339752" y="3717032"/>
            <a:ext cx="4762500"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348880"/>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General tips for first 6 months</a:t>
            </a:r>
            <a:endParaRPr lang="en-GB" sz="4000" dirty="0">
              <a:latin typeface="+mj-lt"/>
              <a:cs typeface="Arial" pitchFamily="34" charset="0"/>
            </a:endParaRPr>
          </a:p>
        </p:txBody>
      </p:sp>
    </p:spTree>
    <p:extLst>
      <p:ext uri="{BB962C8B-B14F-4D97-AF65-F5344CB8AC3E}">
        <p14:creationId xmlns:p14="http://schemas.microsoft.com/office/powerpoint/2010/main" val="2104819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General tips for first 6 months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10024" y="1304764"/>
            <a:ext cx="9144000" cy="4968552"/>
          </a:xfrm>
        </p:spPr>
        <p:txBody>
          <a:bodyPr anchor="ctr">
            <a:noAutofit/>
          </a:bodyPr>
          <a:lstStyle/>
          <a:p>
            <a:pPr marL="400050" lvl="1" indent="0">
              <a:buNone/>
            </a:pPr>
            <a:r>
              <a:rPr lang="en-GB" sz="1700" dirty="0" smtClean="0">
                <a:solidFill>
                  <a:srgbClr val="FF6000"/>
                </a:solidFill>
              </a:rPr>
              <a:t>What has worked for me</a:t>
            </a:r>
          </a:p>
          <a:p>
            <a:pPr marL="400050" lvl="1" indent="0">
              <a:buNone/>
            </a:pPr>
            <a:r>
              <a:rPr lang="en-GB" sz="1700" dirty="0"/>
              <a:t>Selecting a target competitor and </a:t>
            </a:r>
            <a:r>
              <a:rPr lang="en-GB" sz="1700" dirty="0" smtClean="0"/>
              <a:t>search locally: ‘designed </a:t>
            </a:r>
            <a:r>
              <a:rPr lang="en-GB" sz="1700" dirty="0"/>
              <a:t>by </a:t>
            </a:r>
            <a:r>
              <a:rPr lang="en-GB" sz="1700" dirty="0" smtClean="0"/>
              <a:t>Webworks’</a:t>
            </a:r>
            <a:endParaRPr lang="en-GB" sz="1700" dirty="0"/>
          </a:p>
          <a:p>
            <a:pPr marL="400050" lvl="1" indent="0">
              <a:buNone/>
            </a:pPr>
            <a:endParaRPr lang="en-GB" sz="1700" dirty="0" smtClean="0"/>
          </a:p>
          <a:p>
            <a:pPr marL="400050" lvl="1" indent="0">
              <a:buNone/>
            </a:pPr>
            <a:r>
              <a:rPr lang="en-GB" sz="1700" dirty="0" smtClean="0"/>
              <a:t>Compare your competitors to it’seeze (often they will use the WordPress platform)</a:t>
            </a:r>
            <a:endParaRPr lang="en-GB" sz="1700" dirty="0"/>
          </a:p>
          <a:p>
            <a:pPr marL="400050" lvl="1" indent="0">
              <a:buNone/>
            </a:pPr>
            <a:r>
              <a:rPr lang="en-GB" sz="1700" dirty="0" smtClean="0"/>
              <a:t>	Adds credibility</a:t>
            </a:r>
          </a:p>
          <a:p>
            <a:pPr marL="400050" lvl="1" indent="0">
              <a:buNone/>
            </a:pPr>
            <a:r>
              <a:rPr lang="en-GB" sz="1700" dirty="0"/>
              <a:t>	</a:t>
            </a:r>
            <a:r>
              <a:rPr lang="en-GB" sz="1700" dirty="0" smtClean="0"/>
              <a:t>Competitor analysis template on support site</a:t>
            </a:r>
            <a:endParaRPr lang="en-GB" sz="1700" dirty="0"/>
          </a:p>
          <a:p>
            <a:pPr marL="400050" lvl="1" indent="0">
              <a:buNone/>
            </a:pPr>
            <a:endParaRPr lang="en-GB" sz="1700" dirty="0" smtClean="0"/>
          </a:p>
          <a:p>
            <a:pPr marL="400050" lvl="1" indent="0">
              <a:buNone/>
            </a:pPr>
            <a:r>
              <a:rPr lang="en-GB" sz="1700" dirty="0" smtClean="0"/>
              <a:t>Networking </a:t>
            </a:r>
            <a:endParaRPr lang="en-GB" sz="1700" dirty="0"/>
          </a:p>
          <a:p>
            <a:pPr marL="400050" lvl="1" indent="0">
              <a:buNone/>
            </a:pPr>
            <a:endParaRPr lang="en-GB" sz="1700" dirty="0" smtClean="0"/>
          </a:p>
          <a:p>
            <a:pPr marL="400050" lvl="1" indent="0">
              <a:buNone/>
            </a:pPr>
            <a:r>
              <a:rPr lang="en-GB" sz="1700" dirty="0" smtClean="0"/>
              <a:t>Get </a:t>
            </a:r>
            <a:r>
              <a:rPr lang="en-GB" sz="1700" dirty="0"/>
              <a:t>some basic SEO knowledge</a:t>
            </a:r>
          </a:p>
          <a:p>
            <a:pPr marL="400050" lvl="1" indent="0">
              <a:buNone/>
            </a:pPr>
            <a:endParaRPr lang="en-GB" sz="1700" dirty="0" smtClean="0"/>
          </a:p>
          <a:p>
            <a:pPr marL="400050" lvl="1" indent="0">
              <a:buNone/>
            </a:pPr>
            <a:r>
              <a:rPr lang="en-GB" sz="1700" dirty="0" smtClean="0"/>
              <a:t>Be </a:t>
            </a:r>
            <a:r>
              <a:rPr lang="en-GB" sz="1700" dirty="0"/>
              <a:t>prepared to meet clients at the weekend and evenings</a:t>
            </a:r>
          </a:p>
          <a:p>
            <a:pPr marL="400050" lvl="1" indent="0">
              <a:buNone/>
            </a:pPr>
            <a:endParaRPr lang="en-GB" sz="1700" dirty="0" smtClean="0"/>
          </a:p>
          <a:p>
            <a:pPr marL="400050" lvl="1" indent="0">
              <a:buNone/>
            </a:pPr>
            <a:r>
              <a:rPr lang="en-GB" sz="1700" dirty="0" smtClean="0"/>
              <a:t>Develop </a:t>
            </a:r>
            <a:r>
              <a:rPr lang="en-GB" sz="1700" dirty="0"/>
              <a:t>a good working relationship with the Head Office Team. They are VERY supportive</a:t>
            </a:r>
            <a:r>
              <a:rPr lang="en-GB" sz="1700" dirty="0" smtClean="0"/>
              <a:t>.</a:t>
            </a:r>
          </a:p>
          <a:p>
            <a:pPr marL="400050" lvl="1" indent="0">
              <a:buNone/>
            </a:pPr>
            <a:endParaRPr lang="en-GB" sz="1700" dirty="0">
              <a:solidFill>
                <a:srgbClr val="FF6000"/>
              </a:solidFill>
            </a:endParaRPr>
          </a:p>
          <a:p>
            <a:pPr marL="400050" lvl="1" indent="0">
              <a:buNone/>
            </a:pPr>
            <a:r>
              <a:rPr lang="en-GB" sz="1700" dirty="0" smtClean="0"/>
              <a:t>Follow business plan</a:t>
            </a:r>
          </a:p>
        </p:txBody>
      </p:sp>
    </p:spTree>
    <p:extLst>
      <p:ext uri="{BB962C8B-B14F-4D97-AF65-F5344CB8AC3E}">
        <p14:creationId xmlns:p14="http://schemas.microsoft.com/office/powerpoint/2010/main" val="33981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500"/>
                                        <p:tgtEl>
                                          <p:spTgt spid="7">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animEffect transition="in" filter="fade">
                                      <p:cBhvr>
                                        <p:cTn id="41" dur="500"/>
                                        <p:tgtEl>
                                          <p:spTgt spid="7">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5" end="15"/>
                                            </p:txEl>
                                          </p:spTgt>
                                        </p:tgtEl>
                                        <p:attrNameLst>
                                          <p:attrName>style.visibility</p:attrName>
                                        </p:attrNameLst>
                                      </p:cBhvr>
                                      <p:to>
                                        <p:strVal val="visible"/>
                                      </p:to>
                                    </p:set>
                                    <p:animEffect transition="in" filter="fade">
                                      <p:cBhvr>
                                        <p:cTn id="46"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les 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809435"/>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Sales Funnel</a:t>
            </a:r>
            <a:endParaRPr lang="en-GB" sz="4000" dirty="0">
              <a:latin typeface="+mj-lt"/>
              <a:cs typeface="Arial" pitchFamily="34" charset="0"/>
            </a:endParaRPr>
          </a:p>
        </p:txBody>
      </p:sp>
    </p:spTree>
    <p:extLst>
      <p:ext uri="{BB962C8B-B14F-4D97-AF65-F5344CB8AC3E}">
        <p14:creationId xmlns:p14="http://schemas.microsoft.com/office/powerpoint/2010/main" val="328403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General tips for first 6 months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10024" y="1304764"/>
            <a:ext cx="9144000" cy="4968552"/>
          </a:xfrm>
        </p:spPr>
        <p:txBody>
          <a:bodyPr anchor="ctr">
            <a:noAutofit/>
          </a:bodyPr>
          <a:lstStyle/>
          <a:p>
            <a:pPr marL="400050" lvl="1" indent="0">
              <a:buNone/>
            </a:pPr>
            <a:r>
              <a:rPr lang="en-GB" sz="1800" dirty="0" smtClean="0">
                <a:solidFill>
                  <a:srgbClr val="FF6000"/>
                </a:solidFill>
              </a:rPr>
              <a:t>Utilising methods / tools</a:t>
            </a:r>
          </a:p>
          <a:p>
            <a:pPr marL="400050" lvl="1" indent="0">
              <a:buNone/>
            </a:pPr>
            <a:r>
              <a:rPr lang="en-GB" sz="1800" b="1" dirty="0" smtClean="0"/>
              <a:t>Research WordPress</a:t>
            </a:r>
          </a:p>
          <a:p>
            <a:pPr marL="400050" lvl="1" indent="0">
              <a:buNone/>
            </a:pPr>
            <a:r>
              <a:rPr lang="en-GB" sz="1800" dirty="0" smtClean="0"/>
              <a:t>Have </a:t>
            </a:r>
            <a:r>
              <a:rPr lang="en-GB" sz="1800" dirty="0"/>
              <a:t>c 25% share of the open source </a:t>
            </a:r>
            <a:r>
              <a:rPr lang="en-GB" sz="1800" dirty="0" smtClean="0"/>
              <a:t>CMS </a:t>
            </a:r>
            <a:r>
              <a:rPr lang="en-GB" sz="1800" dirty="0"/>
              <a:t>market. </a:t>
            </a:r>
            <a:r>
              <a:rPr lang="en-GB" sz="1800" dirty="0" smtClean="0"/>
              <a:t>Likely to come across them. </a:t>
            </a:r>
            <a:r>
              <a:rPr lang="en-GB" sz="1800" dirty="0"/>
              <a:t>Good to know how </a:t>
            </a:r>
            <a:r>
              <a:rPr lang="en-GB" sz="1800" dirty="0" smtClean="0"/>
              <a:t>we fair against their system. </a:t>
            </a:r>
            <a:r>
              <a:rPr lang="en-GB" sz="1800" dirty="0"/>
              <a:t>Used by a lot of one man bands.</a:t>
            </a:r>
          </a:p>
          <a:p>
            <a:pPr marL="400050" lvl="1" indent="0">
              <a:buNone/>
            </a:pPr>
            <a:endParaRPr lang="en-GB" sz="1800" dirty="0" smtClean="0"/>
          </a:p>
          <a:p>
            <a:pPr marL="400050" lvl="1" indent="0">
              <a:buNone/>
            </a:pPr>
            <a:r>
              <a:rPr lang="en-GB" sz="1800" b="1" dirty="0" smtClean="0"/>
              <a:t>Use </a:t>
            </a:r>
            <a:r>
              <a:rPr lang="en-GB" sz="1800" b="1" dirty="0"/>
              <a:t>CRM</a:t>
            </a:r>
          </a:p>
          <a:p>
            <a:pPr marL="400050" lvl="1" indent="0">
              <a:buNone/>
            </a:pPr>
            <a:r>
              <a:rPr lang="en-GB" sz="1800" dirty="0"/>
              <a:t>Important to manage and measure your prospects and clients</a:t>
            </a:r>
          </a:p>
          <a:p>
            <a:pPr marL="400050" lvl="1" indent="0">
              <a:buNone/>
            </a:pPr>
            <a:endParaRPr lang="en-GB" sz="1800" dirty="0" smtClean="0"/>
          </a:p>
          <a:p>
            <a:pPr marL="400050" lvl="1" indent="0">
              <a:buNone/>
            </a:pPr>
            <a:r>
              <a:rPr lang="en-GB" sz="1800" b="1" dirty="0" smtClean="0"/>
              <a:t>Disciplined </a:t>
            </a:r>
            <a:r>
              <a:rPr lang="en-GB" sz="1800" b="1" dirty="0"/>
              <a:t>Telesales </a:t>
            </a:r>
          </a:p>
          <a:p>
            <a:pPr marL="400050" lvl="1" indent="0">
              <a:buNone/>
            </a:pPr>
            <a:r>
              <a:rPr lang="en-GB" sz="1800" dirty="0"/>
              <a:t>Establish a plan and try to keep to it</a:t>
            </a:r>
          </a:p>
          <a:p>
            <a:pPr marL="400050" lvl="1" indent="0">
              <a:buNone/>
            </a:pPr>
            <a:endParaRPr lang="en-GB" sz="1800" dirty="0" smtClean="0"/>
          </a:p>
          <a:p>
            <a:pPr marL="400050" lvl="1" indent="0">
              <a:buNone/>
            </a:pPr>
            <a:r>
              <a:rPr lang="en-GB" sz="1800" b="1" dirty="0" smtClean="0"/>
              <a:t>Quick </a:t>
            </a:r>
            <a:r>
              <a:rPr lang="en-GB" sz="1800" b="1" dirty="0"/>
              <a:t>follow up</a:t>
            </a:r>
          </a:p>
          <a:p>
            <a:pPr marL="400050" lvl="1" indent="0">
              <a:buNone/>
            </a:pPr>
            <a:r>
              <a:rPr lang="en-GB" sz="1800" dirty="0"/>
              <a:t>If you get a lead jump on it immediately!</a:t>
            </a:r>
          </a:p>
        </p:txBody>
      </p:sp>
    </p:spTree>
    <p:extLst>
      <p:ext uri="{BB962C8B-B14F-4D97-AF65-F5344CB8AC3E}">
        <p14:creationId xmlns:p14="http://schemas.microsoft.com/office/powerpoint/2010/main" val="29826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Effect transition="in" filter="fade">
                                      <p:cBhvr>
                                        <p:cTn id="34" dur="500"/>
                                        <p:tgtEl>
                                          <p:spTgt spid="7">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Effect transition="in" filter="fade">
                                      <p:cBhvr>
                                        <p:cTn id="3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General tips for first 6 months</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10024" y="1304764"/>
            <a:ext cx="9144000" cy="4968552"/>
          </a:xfrm>
        </p:spPr>
        <p:txBody>
          <a:bodyPr anchor="ctr">
            <a:noAutofit/>
          </a:bodyPr>
          <a:lstStyle/>
          <a:p>
            <a:pPr marL="400050" lvl="1" indent="0">
              <a:buNone/>
            </a:pPr>
            <a:r>
              <a:rPr lang="en-GB" sz="1800" dirty="0" smtClean="0">
                <a:solidFill>
                  <a:srgbClr val="FF6000"/>
                </a:solidFill>
              </a:rPr>
              <a:t>Effort</a:t>
            </a:r>
          </a:p>
          <a:p>
            <a:pPr marL="400050" lvl="1" indent="0">
              <a:buNone/>
            </a:pPr>
            <a:r>
              <a:rPr lang="en-GB" sz="1800" dirty="0"/>
              <a:t>Gets started </a:t>
            </a:r>
            <a:r>
              <a:rPr lang="en-GB" sz="1800" dirty="0" smtClean="0"/>
              <a:t>quickly</a:t>
            </a:r>
          </a:p>
          <a:p>
            <a:pPr marL="400050" lvl="1" indent="0">
              <a:buNone/>
            </a:pPr>
            <a:endParaRPr lang="en-GB" sz="1800" dirty="0"/>
          </a:p>
          <a:p>
            <a:pPr marL="400050" lvl="1" indent="0">
              <a:buNone/>
            </a:pPr>
            <a:r>
              <a:rPr lang="en-GB" sz="1800" dirty="0"/>
              <a:t>Get your mistakes out of the way </a:t>
            </a:r>
            <a:r>
              <a:rPr lang="en-GB" sz="1800" dirty="0" smtClean="0"/>
              <a:t>quickly</a:t>
            </a:r>
          </a:p>
          <a:p>
            <a:pPr marL="400050" lvl="1" indent="0">
              <a:buNone/>
            </a:pPr>
            <a:endParaRPr lang="en-GB" sz="1800" dirty="0"/>
          </a:p>
          <a:p>
            <a:pPr marL="400050" lvl="1" indent="0">
              <a:buNone/>
            </a:pPr>
            <a:r>
              <a:rPr lang="en-GB" sz="1800" dirty="0" smtClean="0"/>
              <a:t>Be </a:t>
            </a:r>
            <a:r>
              <a:rPr lang="en-GB" sz="1800" dirty="0"/>
              <a:t>prepared to work anti social hours to fit your business targets who </a:t>
            </a:r>
            <a:r>
              <a:rPr lang="en-GB" sz="1800" dirty="0" smtClean="0"/>
              <a:t>are </a:t>
            </a:r>
            <a:r>
              <a:rPr lang="en-GB" sz="1800" dirty="0"/>
              <a:t>busy during the </a:t>
            </a:r>
            <a:r>
              <a:rPr lang="en-GB" sz="1800" dirty="0" smtClean="0"/>
              <a:t>day</a:t>
            </a:r>
          </a:p>
          <a:p>
            <a:pPr marL="400050" lvl="1" indent="0">
              <a:buNone/>
            </a:pPr>
            <a:endParaRPr lang="en-GB" sz="1800" dirty="0"/>
          </a:p>
          <a:p>
            <a:pPr marL="400050" lvl="1" indent="0">
              <a:buNone/>
            </a:pPr>
            <a:r>
              <a:rPr lang="en-GB" sz="1800" dirty="0"/>
              <a:t>Learn new skills quickly. Get familiar SEO, PPC, </a:t>
            </a:r>
            <a:r>
              <a:rPr lang="en-GB" sz="1800" dirty="0" smtClean="0"/>
              <a:t>CMS, </a:t>
            </a:r>
            <a:r>
              <a:rPr lang="en-GB" sz="1800" dirty="0" err="1"/>
              <a:t>etc</a:t>
            </a:r>
            <a:r>
              <a:rPr lang="en-GB" sz="1800" dirty="0" smtClean="0"/>
              <a:t>!</a:t>
            </a:r>
          </a:p>
          <a:p>
            <a:pPr marL="400050" lvl="1" indent="0">
              <a:buNone/>
            </a:pPr>
            <a:endParaRPr lang="en-GB" sz="1800" dirty="0"/>
          </a:p>
          <a:p>
            <a:pPr marL="400050" lvl="1" indent="0">
              <a:buNone/>
            </a:pPr>
            <a:r>
              <a:rPr lang="en-GB" sz="1800" dirty="0"/>
              <a:t>Don’t be afraid of rejection – the issue is finding someone who is considering a new or replacement website</a:t>
            </a:r>
          </a:p>
        </p:txBody>
      </p:sp>
    </p:spTree>
    <p:extLst>
      <p:ext uri="{BB962C8B-B14F-4D97-AF65-F5344CB8AC3E}">
        <p14:creationId xmlns:p14="http://schemas.microsoft.com/office/powerpoint/2010/main" val="19298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smtClean="0">
                <a:solidFill>
                  <a:schemeClr val="bg1"/>
                </a:solidFill>
                <a:latin typeface="+mj-lt"/>
                <a:cs typeface="Arial" pitchFamily="34" charset="0"/>
              </a:rPr>
              <a:t>What to avoid with…</a:t>
            </a: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7" name="Content Placeholder 2"/>
          <p:cNvSpPr>
            <a:spLocks noGrp="1"/>
          </p:cNvSpPr>
          <p:nvPr>
            <p:ph idx="1"/>
          </p:nvPr>
        </p:nvSpPr>
        <p:spPr>
          <a:xfrm>
            <a:off x="-20046" y="908720"/>
            <a:ext cx="9144000" cy="5112568"/>
          </a:xfrm>
        </p:spPr>
        <p:txBody>
          <a:bodyPr>
            <a:noAutofit/>
          </a:bodyPr>
          <a:lstStyle/>
          <a:p>
            <a:pPr marL="400050" lvl="1" indent="0">
              <a:buNone/>
            </a:pPr>
            <a:r>
              <a:rPr lang="en-GB" sz="1800" dirty="0">
                <a:solidFill>
                  <a:srgbClr val="FF6000"/>
                </a:solidFill>
              </a:rPr>
              <a:t>Networking</a:t>
            </a:r>
          </a:p>
          <a:p>
            <a:pPr marL="400050" lvl="1" indent="0">
              <a:buNone/>
            </a:pPr>
            <a:r>
              <a:rPr lang="en-GB" sz="1800" dirty="0"/>
              <a:t>You may be tempted with lots of networking. Balance this, and also don’t join too many.  Don’t spend time with too many of the transients!</a:t>
            </a:r>
          </a:p>
          <a:p>
            <a:pPr marL="400050" lvl="1" indent="0">
              <a:buNone/>
            </a:pPr>
            <a:endParaRPr lang="en-GB" sz="1800" dirty="0" smtClean="0"/>
          </a:p>
          <a:p>
            <a:pPr marL="400050" lvl="1" indent="0">
              <a:buNone/>
            </a:pPr>
            <a:r>
              <a:rPr lang="en-GB" sz="1800" dirty="0" smtClean="0">
                <a:solidFill>
                  <a:srgbClr val="FF6000"/>
                </a:solidFill>
              </a:rPr>
              <a:t>Telesales</a:t>
            </a:r>
            <a:endParaRPr lang="en-GB" sz="1800" dirty="0">
              <a:solidFill>
                <a:srgbClr val="FF6000"/>
              </a:solidFill>
            </a:endParaRPr>
          </a:p>
          <a:p>
            <a:pPr marL="400050" lvl="1" indent="0">
              <a:buNone/>
            </a:pPr>
            <a:r>
              <a:rPr lang="en-GB" sz="1800" dirty="0"/>
              <a:t>Chose the time of day carefully. </a:t>
            </a:r>
            <a:r>
              <a:rPr lang="en-GB" sz="1800" dirty="0" smtClean="0"/>
              <a:t>Mondays, Friday afternoons and Lunch times least effective</a:t>
            </a:r>
            <a:endParaRPr lang="en-GB" sz="1800" dirty="0"/>
          </a:p>
          <a:p>
            <a:pPr marL="400050" lvl="1" indent="0">
              <a:buNone/>
            </a:pPr>
            <a:endParaRPr lang="en-GB" sz="1800" dirty="0" smtClean="0"/>
          </a:p>
          <a:p>
            <a:pPr marL="400050" lvl="1" indent="0">
              <a:buNone/>
            </a:pPr>
            <a:r>
              <a:rPr lang="en-GB" sz="1800" dirty="0" smtClean="0">
                <a:solidFill>
                  <a:srgbClr val="FF6000"/>
                </a:solidFill>
              </a:rPr>
              <a:t>Meetings</a:t>
            </a:r>
          </a:p>
          <a:p>
            <a:pPr marL="400050" lvl="1" indent="0">
              <a:buNone/>
            </a:pPr>
            <a:r>
              <a:rPr lang="en-GB" sz="1800" dirty="0" smtClean="0"/>
              <a:t>Avoid too many meetings. Be </a:t>
            </a:r>
            <a:r>
              <a:rPr lang="en-GB" sz="1800" dirty="0"/>
              <a:t>efficient in time management </a:t>
            </a:r>
            <a:r>
              <a:rPr lang="en-GB" sz="1800" dirty="0" smtClean="0"/>
              <a:t>- think </a:t>
            </a:r>
            <a:r>
              <a:rPr lang="en-GB" sz="1800" dirty="0"/>
              <a:t>about the </a:t>
            </a:r>
            <a:r>
              <a:rPr lang="en-GB" sz="1800" dirty="0" smtClean="0"/>
              <a:t>value of the deal (return on time investment)</a:t>
            </a:r>
            <a:endParaRPr lang="en-GB" sz="1800" dirty="0"/>
          </a:p>
          <a:p>
            <a:pPr marL="400050" lvl="1" indent="0">
              <a:buNone/>
            </a:pPr>
            <a:endParaRPr lang="en-GB" sz="1800" dirty="0" smtClean="0"/>
          </a:p>
          <a:p>
            <a:pPr marL="400050" lvl="1" indent="0">
              <a:buNone/>
            </a:pPr>
            <a:r>
              <a:rPr lang="en-GB" sz="1800" dirty="0" smtClean="0">
                <a:solidFill>
                  <a:srgbClr val="FF6000"/>
                </a:solidFill>
              </a:rPr>
              <a:t>Committing </a:t>
            </a:r>
            <a:r>
              <a:rPr lang="en-GB" sz="1800" dirty="0">
                <a:solidFill>
                  <a:srgbClr val="FF6000"/>
                </a:solidFill>
              </a:rPr>
              <a:t>to helping with </a:t>
            </a:r>
            <a:r>
              <a:rPr lang="en-GB" sz="1800" dirty="0" smtClean="0">
                <a:solidFill>
                  <a:srgbClr val="FF6000"/>
                </a:solidFill>
              </a:rPr>
              <a:t>content</a:t>
            </a:r>
            <a:endParaRPr lang="en-GB" sz="1800" dirty="0">
              <a:solidFill>
                <a:srgbClr val="FF6000"/>
              </a:solidFill>
            </a:endParaRPr>
          </a:p>
          <a:p>
            <a:pPr marL="400050" lvl="1" indent="0">
              <a:buNone/>
            </a:pPr>
            <a:r>
              <a:rPr lang="en-GB" sz="1800" dirty="0" smtClean="0"/>
              <a:t>Customer’s responsibility. Find a copyrighter if customer requires assistance. </a:t>
            </a:r>
            <a:endParaRPr lang="en-GB" sz="1800" dirty="0"/>
          </a:p>
          <a:p>
            <a:pPr marL="400050" lvl="1" indent="0">
              <a:buNone/>
            </a:pPr>
            <a:endParaRPr lang="en-GB" sz="1800" dirty="0" smtClean="0"/>
          </a:p>
          <a:p>
            <a:pPr marL="400050" lvl="1" indent="0">
              <a:buNone/>
            </a:pPr>
            <a:r>
              <a:rPr lang="en-GB" sz="1800" dirty="0">
                <a:solidFill>
                  <a:srgbClr val="FF6000"/>
                </a:solidFill>
              </a:rPr>
              <a:t>P</a:t>
            </a:r>
            <a:r>
              <a:rPr lang="en-GB" sz="1800" dirty="0" smtClean="0">
                <a:solidFill>
                  <a:srgbClr val="FF6000"/>
                </a:solidFill>
              </a:rPr>
              <a:t>ipeline </a:t>
            </a:r>
            <a:r>
              <a:rPr lang="en-GB" sz="1800" dirty="0">
                <a:solidFill>
                  <a:srgbClr val="FF6000"/>
                </a:solidFill>
              </a:rPr>
              <a:t>management</a:t>
            </a:r>
          </a:p>
          <a:p>
            <a:pPr marL="400050" lvl="1" indent="0">
              <a:buNone/>
            </a:pPr>
            <a:r>
              <a:rPr lang="en-GB" sz="1800" dirty="0"/>
              <a:t>Critical to balance the complete prospecting-closing-site delivery process </a:t>
            </a:r>
          </a:p>
        </p:txBody>
      </p:sp>
    </p:spTree>
    <p:extLst>
      <p:ext uri="{BB962C8B-B14F-4D97-AF65-F5344CB8AC3E}">
        <p14:creationId xmlns:p14="http://schemas.microsoft.com/office/powerpoint/2010/main" val="14766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Effect transition="in" filter="fade">
                                      <p:cBhvr>
                                        <p:cTn id="34" dur="500"/>
                                        <p:tgtEl>
                                          <p:spTgt spid="7">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fade">
                                      <p:cBhvr>
                                        <p:cTn id="39" dur="500"/>
                                        <p:tgtEl>
                                          <p:spTgt spid="7">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fade">
                                      <p:cBhvr>
                                        <p:cTn id="4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161267" y="1484784"/>
            <a:ext cx="4804769" cy="4496206"/>
          </a:xfrm>
          <a:prstGeom prst="rect">
            <a:avLst/>
          </a:prstGeom>
          <a:noFill/>
          <a:ln w="9525">
            <a:noFill/>
            <a:miter lim="800000"/>
            <a:headEnd/>
            <a:tailEnd/>
          </a:ln>
        </p:spPr>
      </p:pic>
      <p:sp>
        <p:nvSpPr>
          <p:cNvPr id="6" name="Rectangle 5"/>
          <p:cNvSpPr/>
          <p:nvPr/>
        </p:nvSpPr>
        <p:spPr>
          <a:xfrm>
            <a:off x="5580112" y="4077072"/>
            <a:ext cx="3114576" cy="2016224"/>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a:latin typeface="Arial" pitchFamily="34" charset="0"/>
              <a:cs typeface="Arial" pitchFamily="34" charset="0"/>
            </a:endParaRPr>
          </a:p>
          <a:p>
            <a:pPr algn="ctr"/>
            <a:r>
              <a:rPr lang="en-GB" sz="2000" dirty="0" smtClean="0">
                <a:solidFill>
                  <a:schemeClr val="bg1"/>
                </a:solidFill>
                <a:latin typeface="Arial" pitchFamily="34" charset="0"/>
                <a:cs typeface="Arial" pitchFamily="34" charset="0"/>
              </a:rPr>
              <a:t>All training material </a:t>
            </a:r>
          </a:p>
          <a:p>
            <a:pPr algn="ctr"/>
            <a:r>
              <a:rPr lang="en-GB" sz="2000" dirty="0" smtClean="0">
                <a:solidFill>
                  <a:schemeClr val="bg1"/>
                </a:solidFill>
                <a:latin typeface="Arial" pitchFamily="34" charset="0"/>
                <a:cs typeface="Arial" pitchFamily="34" charset="0"/>
              </a:rPr>
              <a:t>and more resources </a:t>
            </a:r>
          </a:p>
          <a:p>
            <a:pPr algn="ctr"/>
            <a:r>
              <a:rPr lang="en-GB" sz="2000" dirty="0" smtClean="0">
                <a:solidFill>
                  <a:schemeClr val="bg1"/>
                </a:solidFill>
                <a:latin typeface="Arial" pitchFamily="34" charset="0"/>
                <a:cs typeface="Arial" pitchFamily="34" charset="0"/>
              </a:rPr>
              <a:t>are available on the </a:t>
            </a:r>
          </a:p>
          <a:p>
            <a:pPr algn="ctr"/>
            <a:r>
              <a:rPr lang="en-GB" sz="2000" dirty="0" smtClean="0">
                <a:solidFill>
                  <a:schemeClr val="bg1"/>
                </a:solidFill>
                <a:latin typeface="Arial" pitchFamily="34" charset="0"/>
                <a:cs typeface="Arial" pitchFamily="34" charset="0"/>
              </a:rPr>
              <a:t>it’seeze Support website</a:t>
            </a:r>
            <a:endParaRPr lang="en-GB" sz="2000" dirty="0">
              <a:solidFill>
                <a:schemeClr val="bg1"/>
              </a:solidFill>
              <a:latin typeface="Arial" pitchFamily="34" charset="0"/>
              <a:cs typeface="Arial" pitchFamily="34" charset="0"/>
            </a:endParaRPr>
          </a:p>
          <a:p>
            <a:pPr algn="ctr"/>
            <a:endParaRPr lang="en-GB" sz="4000" dirty="0">
              <a:latin typeface="Arial" pitchFamily="34" charset="0"/>
              <a:cs typeface="Arial" pitchFamily="34" charset="0"/>
            </a:endParaRPr>
          </a:p>
        </p:txBody>
      </p:sp>
      <p:sp>
        <p:nvSpPr>
          <p:cNvPr id="7" name="Rectangle 6"/>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Any questions</a:t>
            </a:r>
          </a:p>
          <a:p>
            <a:pPr algn="ctr"/>
            <a:endParaRPr lang="en-GB" sz="4000" dirty="0">
              <a:latin typeface="Arial" pitchFamily="34" charset="0"/>
              <a:cs typeface="Arial" pitchFamily="34" charset="0"/>
            </a:endParaRPr>
          </a:p>
        </p:txBody>
      </p:sp>
      <p:sp>
        <p:nvSpPr>
          <p:cNvPr id="8" name="Rectangle 7"/>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Tree>
    <p:extLst>
      <p:ext uri="{BB962C8B-B14F-4D97-AF65-F5344CB8AC3E}">
        <p14:creationId xmlns:p14="http://schemas.microsoft.com/office/powerpoint/2010/main" val="219756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Sales Funnel – traditional model</a:t>
            </a:r>
          </a:p>
          <a:p>
            <a:pPr algn="ct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4703503"/>
              </p:ext>
            </p:extLst>
          </p:nvPr>
        </p:nvGraphicFramePr>
        <p:xfrm>
          <a:off x="572648" y="1187391"/>
          <a:ext cx="4474840" cy="45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164981" y="1187391"/>
            <a:ext cx="2846485" cy="830997"/>
          </a:xfrm>
          <a:prstGeom prst="rect">
            <a:avLst/>
          </a:prstGeom>
          <a:noFill/>
        </p:spPr>
        <p:txBody>
          <a:bodyPr wrap="none" rtlCol="0">
            <a:spAutoFit/>
          </a:bodyPr>
          <a:lstStyle/>
          <a:p>
            <a:r>
              <a:rPr lang="en-GB" sz="1600" b="1" dirty="0" smtClean="0">
                <a:solidFill>
                  <a:schemeClr val="tx1"/>
                </a:solidFill>
              </a:rPr>
              <a:t>Make people aware</a:t>
            </a:r>
          </a:p>
          <a:p>
            <a:r>
              <a:rPr lang="en-GB" sz="1600" dirty="0" smtClean="0">
                <a:solidFill>
                  <a:schemeClr val="tx1"/>
                </a:solidFill>
              </a:rPr>
              <a:t>Networking </a:t>
            </a:r>
            <a:r>
              <a:rPr lang="en-GB" sz="1600" dirty="0">
                <a:solidFill>
                  <a:schemeClr val="tx1"/>
                </a:solidFill>
              </a:rPr>
              <a:t>/Telemarketing/</a:t>
            </a:r>
          </a:p>
          <a:p>
            <a:r>
              <a:rPr lang="en-GB" sz="1600" dirty="0">
                <a:solidFill>
                  <a:schemeClr val="tx1"/>
                </a:solidFill>
              </a:rPr>
              <a:t>Social Media /Other</a:t>
            </a:r>
            <a:endParaRPr lang="en-GB" sz="1600" dirty="0"/>
          </a:p>
        </p:txBody>
      </p:sp>
      <p:sp>
        <p:nvSpPr>
          <p:cNvPr id="7" name="TextBox 6"/>
          <p:cNvSpPr txBox="1"/>
          <p:nvPr/>
        </p:nvSpPr>
        <p:spPr>
          <a:xfrm>
            <a:off x="5134868" y="2105744"/>
            <a:ext cx="3618811" cy="830997"/>
          </a:xfrm>
          <a:prstGeom prst="rect">
            <a:avLst/>
          </a:prstGeom>
          <a:noFill/>
        </p:spPr>
        <p:txBody>
          <a:bodyPr wrap="none" rtlCol="0">
            <a:spAutoFit/>
          </a:bodyPr>
          <a:lstStyle/>
          <a:p>
            <a:r>
              <a:rPr lang="en-GB" sz="1600" b="1" dirty="0" smtClean="0">
                <a:solidFill>
                  <a:schemeClr val="tx1"/>
                </a:solidFill>
              </a:rPr>
              <a:t>Educate and demonstrate relevance</a:t>
            </a:r>
          </a:p>
          <a:p>
            <a:r>
              <a:rPr lang="en-GB" sz="1600" dirty="0" smtClean="0">
                <a:solidFill>
                  <a:schemeClr val="tx1"/>
                </a:solidFill>
              </a:rPr>
              <a:t>Networking </a:t>
            </a:r>
            <a:r>
              <a:rPr lang="en-GB" sz="1600" dirty="0">
                <a:solidFill>
                  <a:schemeClr val="tx1"/>
                </a:solidFill>
              </a:rPr>
              <a:t>/ Telephone</a:t>
            </a:r>
          </a:p>
          <a:p>
            <a:r>
              <a:rPr lang="en-GB" sz="1600" dirty="0">
                <a:solidFill>
                  <a:schemeClr val="tx1"/>
                </a:solidFill>
              </a:rPr>
              <a:t>Face to Face  Cold Call</a:t>
            </a:r>
            <a:endParaRPr lang="en-GB" sz="1600" dirty="0"/>
          </a:p>
        </p:txBody>
      </p:sp>
      <p:sp>
        <p:nvSpPr>
          <p:cNvPr id="8" name="TextBox 7"/>
          <p:cNvSpPr txBox="1"/>
          <p:nvPr/>
        </p:nvSpPr>
        <p:spPr>
          <a:xfrm>
            <a:off x="5164981" y="2948593"/>
            <a:ext cx="3008772" cy="954107"/>
          </a:xfrm>
          <a:prstGeom prst="rect">
            <a:avLst/>
          </a:prstGeom>
          <a:noFill/>
        </p:spPr>
        <p:txBody>
          <a:bodyPr wrap="none" rtlCol="0">
            <a:spAutoFit/>
          </a:bodyPr>
          <a:lstStyle/>
          <a:p>
            <a:r>
              <a:rPr lang="en-GB" sz="1400" b="1" dirty="0" smtClean="0">
                <a:solidFill>
                  <a:schemeClr val="tx1"/>
                </a:solidFill>
              </a:rPr>
              <a:t>Involvement and interaction</a:t>
            </a:r>
          </a:p>
          <a:p>
            <a:r>
              <a:rPr lang="en-GB" sz="1400" dirty="0" smtClean="0">
                <a:solidFill>
                  <a:schemeClr val="tx1"/>
                </a:solidFill>
              </a:rPr>
              <a:t>Networking </a:t>
            </a:r>
            <a:r>
              <a:rPr lang="en-GB" sz="1400" dirty="0">
                <a:solidFill>
                  <a:schemeClr val="tx1"/>
                </a:solidFill>
              </a:rPr>
              <a:t>1:1 &amp; Elevator Speech</a:t>
            </a:r>
            <a:endParaRPr lang="en-GB" sz="1400" dirty="0"/>
          </a:p>
          <a:p>
            <a:r>
              <a:rPr lang="en-GB" sz="1400" dirty="0">
                <a:solidFill>
                  <a:schemeClr val="tx1"/>
                </a:solidFill>
              </a:rPr>
              <a:t>Telephone Discussions</a:t>
            </a:r>
          </a:p>
          <a:p>
            <a:r>
              <a:rPr lang="en-GB" sz="1400" dirty="0">
                <a:solidFill>
                  <a:schemeClr val="tx1"/>
                </a:solidFill>
              </a:rPr>
              <a:t>Face to Face Meetings</a:t>
            </a:r>
          </a:p>
        </p:txBody>
      </p:sp>
      <p:sp>
        <p:nvSpPr>
          <p:cNvPr id="11" name="TextBox 10"/>
          <p:cNvSpPr txBox="1"/>
          <p:nvPr/>
        </p:nvSpPr>
        <p:spPr>
          <a:xfrm>
            <a:off x="5165725" y="3898233"/>
            <a:ext cx="2703112" cy="1015663"/>
          </a:xfrm>
          <a:prstGeom prst="rect">
            <a:avLst/>
          </a:prstGeom>
          <a:noFill/>
        </p:spPr>
        <p:txBody>
          <a:bodyPr wrap="none" rtlCol="0">
            <a:spAutoFit/>
          </a:bodyPr>
          <a:lstStyle/>
          <a:p>
            <a:r>
              <a:rPr lang="en-GB" sz="1200" b="1" dirty="0" smtClean="0">
                <a:solidFill>
                  <a:schemeClr val="tx1"/>
                </a:solidFill>
              </a:rPr>
              <a:t>Purchase </a:t>
            </a:r>
            <a:r>
              <a:rPr lang="en-GB" sz="1200" b="1" dirty="0" smtClean="0"/>
              <a:t>decision (closure)</a:t>
            </a:r>
          </a:p>
          <a:p>
            <a:r>
              <a:rPr lang="en-GB" sz="1200" dirty="0" smtClean="0">
                <a:solidFill>
                  <a:schemeClr val="tx1"/>
                </a:solidFill>
              </a:rPr>
              <a:t>Features </a:t>
            </a:r>
            <a:r>
              <a:rPr lang="en-GB" sz="1200" dirty="0">
                <a:solidFill>
                  <a:schemeClr val="tx1"/>
                </a:solidFill>
              </a:rPr>
              <a:t>&amp; Benefits vs Competition</a:t>
            </a:r>
          </a:p>
          <a:p>
            <a:r>
              <a:rPr lang="en-GB" sz="1200" dirty="0">
                <a:solidFill>
                  <a:schemeClr val="tx1"/>
                </a:solidFill>
              </a:rPr>
              <a:t>Payment</a:t>
            </a:r>
          </a:p>
          <a:p>
            <a:r>
              <a:rPr lang="en-GB" sz="1200" dirty="0">
                <a:solidFill>
                  <a:schemeClr val="tx1"/>
                </a:solidFill>
              </a:rPr>
              <a:t>Timing</a:t>
            </a:r>
          </a:p>
          <a:p>
            <a:endParaRPr lang="en-GB" sz="1200" dirty="0"/>
          </a:p>
        </p:txBody>
      </p:sp>
      <p:sp>
        <p:nvSpPr>
          <p:cNvPr id="12" name="TextBox 11"/>
          <p:cNvSpPr txBox="1"/>
          <p:nvPr/>
        </p:nvSpPr>
        <p:spPr>
          <a:xfrm>
            <a:off x="5164981" y="4682481"/>
            <a:ext cx="3429150" cy="1569660"/>
          </a:xfrm>
          <a:prstGeom prst="rect">
            <a:avLst/>
          </a:prstGeom>
          <a:noFill/>
        </p:spPr>
        <p:txBody>
          <a:bodyPr wrap="square" rtlCol="0">
            <a:spAutoFit/>
          </a:bodyPr>
          <a:lstStyle/>
          <a:p>
            <a:r>
              <a:rPr lang="en-GB" sz="1600" b="1" dirty="0" smtClean="0">
                <a:solidFill>
                  <a:schemeClr val="tx1"/>
                </a:solidFill>
              </a:rPr>
              <a:t>Convert and gain loyalty</a:t>
            </a:r>
          </a:p>
          <a:p>
            <a:r>
              <a:rPr lang="en-GB" sz="1600" dirty="0" smtClean="0">
                <a:solidFill>
                  <a:schemeClr val="tx1"/>
                </a:solidFill>
              </a:rPr>
              <a:t>Go </a:t>
            </a:r>
            <a:r>
              <a:rPr lang="en-GB" sz="1600" dirty="0">
                <a:solidFill>
                  <a:schemeClr val="tx1"/>
                </a:solidFill>
              </a:rPr>
              <a:t>Live</a:t>
            </a:r>
          </a:p>
          <a:p>
            <a:r>
              <a:rPr lang="en-GB" sz="1600" dirty="0">
                <a:solidFill>
                  <a:schemeClr val="tx1"/>
                </a:solidFill>
              </a:rPr>
              <a:t>Training / Contact</a:t>
            </a:r>
          </a:p>
          <a:p>
            <a:r>
              <a:rPr lang="en-GB" sz="1600" dirty="0">
                <a:solidFill>
                  <a:schemeClr val="tx1"/>
                </a:solidFill>
              </a:rPr>
              <a:t>Testimonials</a:t>
            </a:r>
          </a:p>
          <a:p>
            <a:r>
              <a:rPr lang="en-GB" sz="1600" dirty="0">
                <a:solidFill>
                  <a:schemeClr val="tx1"/>
                </a:solidFill>
              </a:rPr>
              <a:t>Referrals</a:t>
            </a:r>
          </a:p>
          <a:p>
            <a:endParaRPr lang="en-GB" sz="1600" dirty="0"/>
          </a:p>
        </p:txBody>
      </p:sp>
      <p:cxnSp>
        <p:nvCxnSpPr>
          <p:cNvPr id="13" name="Straight Connector 12"/>
          <p:cNvCxnSpPr/>
          <p:nvPr/>
        </p:nvCxnSpPr>
        <p:spPr bwMode="auto">
          <a:xfrm>
            <a:off x="5234695" y="2025539"/>
            <a:ext cx="3528580" cy="10852"/>
          </a:xfrm>
          <a:prstGeom prst="line">
            <a:avLst/>
          </a:prstGeom>
          <a:solidFill>
            <a:srgbClr val="00B8FF"/>
          </a:solidFill>
          <a:ln w="9525" cap="flat" cmpd="sng" algn="ctr">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234695" y="2922036"/>
            <a:ext cx="3528580" cy="10852"/>
          </a:xfrm>
          <a:prstGeom prst="line">
            <a:avLst/>
          </a:prstGeom>
          <a:solidFill>
            <a:srgbClr val="00B8FF"/>
          </a:solidFill>
          <a:ln w="9525" cap="flat" cmpd="sng" algn="ctr">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234695" y="3826019"/>
            <a:ext cx="3528580" cy="10852"/>
          </a:xfrm>
          <a:prstGeom prst="line">
            <a:avLst/>
          </a:prstGeom>
          <a:solidFill>
            <a:srgbClr val="00B8FF"/>
          </a:solidFill>
          <a:ln w="9525" cap="flat" cmpd="sng" algn="ctr">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238465" y="4682481"/>
            <a:ext cx="3528580" cy="10852"/>
          </a:xfrm>
          <a:prstGeom prst="line">
            <a:avLst/>
          </a:prstGeom>
          <a:solidFill>
            <a:srgbClr val="00B8FF"/>
          </a:solidFill>
          <a:ln w="9525" cap="flat" cmpd="sng" algn="ctr">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35496" y="1187391"/>
            <a:ext cx="537152" cy="1761202"/>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PROSPECTING</a:t>
            </a:r>
            <a:endParaRPr lang="en-GB" dirty="0"/>
          </a:p>
        </p:txBody>
      </p:sp>
      <p:sp>
        <p:nvSpPr>
          <p:cNvPr id="22" name="Rectangle 21"/>
          <p:cNvSpPr/>
          <p:nvPr/>
        </p:nvSpPr>
        <p:spPr>
          <a:xfrm>
            <a:off x="35496" y="2942854"/>
            <a:ext cx="537152" cy="2838227"/>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SALES PROCESS</a:t>
            </a:r>
            <a:endParaRPr lang="en-GB" dirty="0"/>
          </a:p>
        </p:txBody>
      </p:sp>
    </p:spTree>
    <p:extLst>
      <p:ext uri="{BB962C8B-B14F-4D97-AF65-F5344CB8AC3E}">
        <p14:creationId xmlns:p14="http://schemas.microsoft.com/office/powerpoint/2010/main" val="32952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alesresultsinc.com/wp-content/uploads/2014/11/net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1196752"/>
            <a:ext cx="9000000" cy="369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809435"/>
            <a:ext cx="9144000" cy="123913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smtClean="0">
                <a:latin typeface="+mj-lt"/>
                <a:cs typeface="Arial" pitchFamily="34" charset="0"/>
              </a:rPr>
              <a:t>Prospecting Methods</a:t>
            </a:r>
            <a:endParaRPr lang="en-GB" sz="4000" dirty="0">
              <a:latin typeface="+mj-lt"/>
              <a:cs typeface="Arial" pitchFamily="34" charset="0"/>
            </a:endParaRPr>
          </a:p>
        </p:txBody>
      </p:sp>
    </p:spTree>
    <p:extLst>
      <p:ext uri="{BB962C8B-B14F-4D97-AF65-F5344CB8AC3E}">
        <p14:creationId xmlns:p14="http://schemas.microsoft.com/office/powerpoint/2010/main" val="419859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4" y="1412776"/>
            <a:ext cx="9140556" cy="475252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GB" sz="2000" dirty="0" smtClean="0">
                <a:solidFill>
                  <a:schemeClr val="tx1"/>
                </a:solidFill>
                <a:cs typeface="Arial" pitchFamily="34" charset="0"/>
              </a:rPr>
              <a:t>Networking</a:t>
            </a:r>
          </a:p>
          <a:p>
            <a:pPr lvl="1"/>
            <a:endParaRPr lang="en-GB" sz="2000" dirty="0">
              <a:solidFill>
                <a:schemeClr val="tx1"/>
              </a:solidFill>
              <a:cs typeface="Arial" pitchFamily="34" charset="0"/>
            </a:endParaRPr>
          </a:p>
          <a:p>
            <a:pPr lvl="1"/>
            <a:r>
              <a:rPr lang="en-GB" sz="2000" dirty="0" smtClean="0">
                <a:solidFill>
                  <a:schemeClr val="tx1"/>
                </a:solidFill>
                <a:cs typeface="Arial" pitchFamily="34" charset="0"/>
              </a:rPr>
              <a:t>Telemarketing</a:t>
            </a:r>
          </a:p>
          <a:p>
            <a:pPr lvl="1"/>
            <a:endParaRPr lang="en-GB" sz="2000" dirty="0">
              <a:solidFill>
                <a:srgbClr val="FF0000"/>
              </a:solidFill>
              <a:cs typeface="Arial" pitchFamily="34" charset="0"/>
            </a:endParaRPr>
          </a:p>
          <a:p>
            <a:pPr lvl="1"/>
            <a:r>
              <a:rPr lang="en-GB" sz="2000" dirty="0" smtClean="0">
                <a:solidFill>
                  <a:srgbClr val="FF0000"/>
                </a:solidFill>
                <a:cs typeface="Arial" pitchFamily="34" charset="0"/>
              </a:rPr>
              <a:t>Canvasing </a:t>
            </a:r>
          </a:p>
          <a:p>
            <a:pPr lvl="1"/>
            <a:endParaRPr lang="en-GB" sz="2000" dirty="0">
              <a:solidFill>
                <a:schemeClr val="tx1"/>
              </a:solidFill>
              <a:cs typeface="Arial" pitchFamily="34" charset="0"/>
            </a:endParaRPr>
          </a:p>
          <a:p>
            <a:pPr lvl="1"/>
            <a:r>
              <a:rPr lang="en-GB" sz="2000" dirty="0" smtClean="0">
                <a:solidFill>
                  <a:schemeClr val="tx1"/>
                </a:solidFill>
                <a:cs typeface="Arial" pitchFamily="34" charset="0"/>
              </a:rPr>
              <a:t>Online networking</a:t>
            </a:r>
          </a:p>
        </p:txBody>
      </p:sp>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Prospecting Methods</a:t>
            </a:r>
          </a:p>
          <a:p>
            <a:pPr algn="ct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Tree>
    <p:extLst>
      <p:ext uri="{BB962C8B-B14F-4D97-AF65-F5344CB8AC3E}">
        <p14:creationId xmlns:p14="http://schemas.microsoft.com/office/powerpoint/2010/main" val="14931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ni-fleet.co.uk/_webedit/cached-images/224-350-350-0-0-350-350"/>
          <p:cNvPicPr>
            <a:picLocks noChangeAspect="1" noChangeArrowheads="1"/>
          </p:cNvPicPr>
          <p:nvPr/>
        </p:nvPicPr>
        <p:blipFill rotWithShape="1">
          <a:blip r:embed="rId2">
            <a:extLst>
              <a:ext uri="{28A0092B-C50C-407E-A947-70E740481C1C}">
                <a14:useLocalDpi xmlns:a14="http://schemas.microsoft.com/office/drawing/2010/main" val="0"/>
              </a:ext>
            </a:extLst>
          </a:blip>
          <a:srcRect t="12367" b="56301"/>
          <a:stretch/>
        </p:blipFill>
        <p:spPr bwMode="auto">
          <a:xfrm>
            <a:off x="918684" y="1149892"/>
            <a:ext cx="2642577"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046" y="2122165"/>
            <a:ext cx="4520038" cy="4248472"/>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endParaRPr lang="en-GB" sz="2000" dirty="0">
              <a:latin typeface="Arial" pitchFamily="34" charset="0"/>
              <a:cs typeface="Arial" pitchFamily="34" charset="0"/>
            </a:endParaRPr>
          </a:p>
        </p:txBody>
      </p:sp>
      <p:sp>
        <p:nvSpPr>
          <p:cNvPr id="9" name="Rectangle 8"/>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10" name="Rectangle 9"/>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Networking</a:t>
            </a:r>
          </a:p>
          <a:p>
            <a:pPr algn="ctr"/>
            <a:endParaRPr lang="en-GB" sz="4000" dirty="0">
              <a:latin typeface="Arial" pitchFamily="34" charset="0"/>
              <a:cs typeface="Arial" pitchFamily="34" charset="0"/>
            </a:endParaRPr>
          </a:p>
        </p:txBody>
      </p:sp>
      <p:sp>
        <p:nvSpPr>
          <p:cNvPr id="7" name="Rectangle 6"/>
          <p:cNvSpPr/>
          <p:nvPr/>
        </p:nvSpPr>
        <p:spPr>
          <a:xfrm>
            <a:off x="4623962" y="2122165"/>
            <a:ext cx="4520038" cy="4248472"/>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endParaRPr lang="en-GB" sz="2000" dirty="0">
              <a:latin typeface="Arial" pitchFamily="34" charset="0"/>
              <a:cs typeface="Arial" pitchFamily="34" charset="0"/>
            </a:endParaRPr>
          </a:p>
        </p:txBody>
      </p:sp>
      <p:pic>
        <p:nvPicPr>
          <p:cNvPr id="8" name="Picture 6" descr="https://siteassets.4networking.biz/Images/Logo.gif?v=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731" y="1144128"/>
            <a:ext cx="3238500" cy="82867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20046" y="2122165"/>
            <a:ext cx="4520038" cy="4248472"/>
          </a:xfrm>
          <a:prstGeom prst="rect">
            <a:avLst/>
          </a:prstGeom>
          <a:noFill/>
          <a:ln w="9525">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lvl1pPr marL="342900" indent="-342900" algn="l" defTabSz="449263" rtl="0" eaLnBrk="0" fontAlgn="base" hangingPunct="0">
              <a:lnSpc>
                <a:spcPct val="8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Arial Unicode MS" charset="0"/>
                <a:cs typeface="+mn-cs"/>
              </a:defRPr>
            </a:lvl1pPr>
            <a:lvl2pPr marL="742950" indent="-285750" algn="l" defTabSz="449263" rtl="0" eaLnBrk="0" fontAlgn="base" hangingPunct="0">
              <a:lnSpc>
                <a:spcPct val="8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Arial Unicode MS" charset="0"/>
                <a:cs typeface="+mn-cs"/>
              </a:defRPr>
            </a:lvl2pPr>
            <a:lvl3pPr marL="1143000" indent="-228600" algn="l" defTabSz="449263" rtl="0" eaLnBrk="0" fontAlgn="base" hangingPunct="0">
              <a:lnSpc>
                <a:spcPct val="8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Arial Unicode MS" charset="0"/>
                <a:cs typeface="+mn-cs"/>
              </a:defRPr>
            </a:lvl3pPr>
            <a:lvl4pPr marL="1600200" indent="-228600" algn="l" defTabSz="449263" rtl="0" eaLnBrk="0" fontAlgn="base" hangingPunct="0">
              <a:lnSpc>
                <a:spcPct val="8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Arial Unicode MS" charset="0"/>
                <a:cs typeface="+mn-cs"/>
              </a:defRPr>
            </a:lvl4pPr>
            <a:lvl5pPr marL="2057400" indent="-228600" algn="l" defTabSz="449263" rtl="0" eaLnBrk="0" fontAlgn="base" hangingPunct="0">
              <a:lnSpc>
                <a:spcPct val="8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Arial Unicode MS"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2" panose="05020102010507070707" pitchFamily="18" charset="2"/>
              <a:buChar char=""/>
            </a:pPr>
            <a:r>
              <a:rPr lang="en-GB" sz="1800" dirty="0" smtClean="0"/>
              <a:t>Focussed</a:t>
            </a:r>
            <a:endParaRPr lang="en-GB" sz="1800" dirty="0"/>
          </a:p>
          <a:p>
            <a:pPr marL="457200" indent="-457200">
              <a:buFont typeface="Wingdings 2" panose="05020102010507070707" pitchFamily="18" charset="2"/>
              <a:buChar char=""/>
            </a:pPr>
            <a:r>
              <a:rPr lang="en-GB" sz="1800" dirty="0"/>
              <a:t>Commitment</a:t>
            </a:r>
          </a:p>
          <a:p>
            <a:pPr marL="457200" indent="-457200">
              <a:buFont typeface="Wingdings 2" panose="05020102010507070707" pitchFamily="18" charset="2"/>
              <a:buChar char=""/>
            </a:pPr>
            <a:r>
              <a:rPr lang="en-GB" sz="1800" dirty="0"/>
              <a:t>A wider sales team</a:t>
            </a:r>
          </a:p>
          <a:p>
            <a:pPr marL="457200" indent="-457200">
              <a:buFont typeface="Wingdings 2" panose="05020102010507070707" pitchFamily="18" charset="2"/>
              <a:buChar char=""/>
            </a:pPr>
            <a:r>
              <a:rPr lang="en-GB" sz="1800" dirty="0"/>
              <a:t>One seat policy</a:t>
            </a:r>
          </a:p>
          <a:p>
            <a:pPr marL="457200" indent="-457200">
              <a:buFont typeface="Wingdings 2" panose="05020102010507070707" pitchFamily="18" charset="2"/>
              <a:buChar char=""/>
            </a:pPr>
            <a:r>
              <a:rPr lang="en-GB" sz="1800" dirty="0">
                <a:solidFill>
                  <a:srgbClr val="FF0000"/>
                </a:solidFill>
              </a:rPr>
              <a:t>Weekly</a:t>
            </a:r>
          </a:p>
          <a:p>
            <a:pPr marL="457200" indent="-457200">
              <a:buFont typeface="Wingdings 2" panose="05020102010507070707" pitchFamily="18" charset="2"/>
              <a:buChar char=""/>
            </a:pPr>
            <a:r>
              <a:rPr lang="en-GB" sz="1800" dirty="0"/>
              <a:t>Comradery</a:t>
            </a:r>
          </a:p>
          <a:p>
            <a:pPr marL="457200" indent="-457200">
              <a:buFont typeface="Wingdings 2" panose="05020102010507070707" pitchFamily="18" charset="2"/>
              <a:buChar char=""/>
            </a:pPr>
            <a:r>
              <a:rPr lang="en-GB" sz="1800" dirty="0"/>
              <a:t>Commitment - measured</a:t>
            </a:r>
          </a:p>
          <a:p>
            <a:pPr marL="457200" indent="-457200">
              <a:buFont typeface="Wingdings 2" panose="05020102010507070707" pitchFamily="18" charset="2"/>
              <a:buChar char=""/>
            </a:pPr>
            <a:r>
              <a:rPr lang="en-GB" sz="1800" dirty="0">
                <a:solidFill>
                  <a:srgbClr val="FF0000"/>
                </a:solidFill>
              </a:rPr>
              <a:t>Weekly</a:t>
            </a:r>
          </a:p>
          <a:p>
            <a:pPr marL="457200" indent="-457200">
              <a:buFont typeface="Wingdings 2" panose="05020102010507070707" pitchFamily="18" charset="2"/>
              <a:buChar char=""/>
            </a:pPr>
            <a:r>
              <a:rPr lang="en-GB" sz="1800" dirty="0"/>
              <a:t>Territory restrictions to one </a:t>
            </a:r>
            <a:r>
              <a:rPr lang="en-GB" sz="1800" dirty="0" smtClean="0"/>
              <a:t>group</a:t>
            </a:r>
            <a:endParaRPr lang="en-GB" sz="1800" dirty="0"/>
          </a:p>
        </p:txBody>
      </p:sp>
      <p:sp>
        <p:nvSpPr>
          <p:cNvPr id="13" name="Content Placeholder 2"/>
          <p:cNvSpPr>
            <a:spLocks noGrp="1"/>
          </p:cNvSpPr>
          <p:nvPr>
            <p:ph idx="1"/>
          </p:nvPr>
        </p:nvSpPr>
        <p:spPr>
          <a:xfrm>
            <a:off x="4623962" y="2122164"/>
            <a:ext cx="4520038" cy="4248473"/>
          </a:xfrm>
          <a:ln>
            <a:solidFill>
              <a:srgbClr val="FF6600"/>
            </a:solidFill>
          </a:ln>
        </p:spPr>
        <p:txBody>
          <a:bodyPr anchor="ctr"/>
          <a:lstStyle/>
          <a:p>
            <a:pPr marL="457200" indent="-457200">
              <a:buFont typeface="Wingdings 2" panose="05020102010507070707" pitchFamily="18" charset="2"/>
              <a:buChar char=""/>
            </a:pPr>
            <a:r>
              <a:rPr lang="en-GB" sz="1800" dirty="0" smtClean="0"/>
              <a:t>Open </a:t>
            </a:r>
            <a:r>
              <a:rPr lang="en-GB" sz="1800" dirty="0"/>
              <a:t>door to many meetings </a:t>
            </a:r>
          </a:p>
          <a:p>
            <a:pPr marL="457200" indent="-457200">
              <a:buFont typeface="Wingdings 2" panose="05020102010507070707" pitchFamily="18" charset="2"/>
              <a:buChar char=""/>
            </a:pPr>
            <a:r>
              <a:rPr lang="en-GB" sz="1800" dirty="0"/>
              <a:t>Flexible attendance</a:t>
            </a:r>
          </a:p>
          <a:p>
            <a:pPr marL="457200" indent="-457200">
              <a:buFont typeface="Wingdings 2" panose="05020102010507070707" pitchFamily="18" charset="2"/>
              <a:buChar char=""/>
            </a:pPr>
            <a:r>
              <a:rPr lang="en-GB" sz="1800" dirty="0"/>
              <a:t>More relaxed</a:t>
            </a:r>
          </a:p>
          <a:p>
            <a:pPr marL="457200" indent="-457200">
              <a:buFont typeface="Wingdings 2" panose="05020102010507070707" pitchFamily="18" charset="2"/>
              <a:buChar char=""/>
            </a:pPr>
            <a:endParaRPr lang="en-GB" sz="1800" dirty="0"/>
          </a:p>
          <a:p>
            <a:pPr marL="457200" indent="-457200">
              <a:buFont typeface="Wingdings 2" panose="05020102010507070707" pitchFamily="18" charset="2"/>
              <a:buChar char=""/>
            </a:pPr>
            <a:endParaRPr lang="en-GB" sz="1800" dirty="0"/>
          </a:p>
          <a:p>
            <a:pPr marL="457200" indent="-457200">
              <a:buFont typeface="Wingdings 2" panose="05020102010507070707" pitchFamily="18" charset="2"/>
              <a:buChar char=""/>
            </a:pPr>
            <a:endParaRPr lang="en-GB" sz="1800" dirty="0"/>
          </a:p>
          <a:p>
            <a:pPr marL="457200" indent="-457200">
              <a:buFont typeface="Wingdings 2" panose="05020102010507070707" pitchFamily="18" charset="2"/>
              <a:buChar char=""/>
            </a:pPr>
            <a:r>
              <a:rPr lang="en-GB" sz="1800" dirty="0" smtClean="0"/>
              <a:t>More </a:t>
            </a:r>
            <a:r>
              <a:rPr lang="en-GB" sz="1800" dirty="0"/>
              <a:t>relaxed less focussed</a:t>
            </a:r>
          </a:p>
          <a:p>
            <a:pPr marL="457200" indent="-457200">
              <a:buFont typeface="Wingdings 2" panose="05020102010507070707" pitchFamily="18" charset="2"/>
              <a:buChar char=""/>
            </a:pPr>
            <a:r>
              <a:rPr lang="en-GB" sz="1800" dirty="0"/>
              <a:t>Many transients</a:t>
            </a:r>
          </a:p>
          <a:p>
            <a:pPr marL="0" indent="0"/>
            <a:endParaRPr lang="en-GB" sz="1800" dirty="0"/>
          </a:p>
        </p:txBody>
      </p:sp>
    </p:spTree>
    <p:extLst>
      <p:ext uri="{BB962C8B-B14F-4D97-AF65-F5344CB8AC3E}">
        <p14:creationId xmlns:p14="http://schemas.microsoft.com/office/powerpoint/2010/main" val="18424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ange steth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32298"/>
            <a:ext cx="3085113" cy="41134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089764"/>
            <a:ext cx="5652120" cy="540060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GB" sz="2000" dirty="0">
                <a:latin typeface="Arial" pitchFamily="34" charset="0"/>
                <a:cs typeface="Arial" pitchFamily="34" charset="0"/>
              </a:rPr>
              <a:t>Your confidence will grow</a:t>
            </a:r>
            <a:r>
              <a:rPr lang="en-GB" sz="2000" dirty="0" smtClean="0">
                <a:latin typeface="Arial" pitchFamily="34" charset="0"/>
                <a:cs typeface="Arial" pitchFamily="34" charset="0"/>
              </a:rPr>
              <a:t>.</a:t>
            </a:r>
          </a:p>
          <a:p>
            <a:pPr lvl="1"/>
            <a:endParaRPr lang="en-GB" sz="2000" dirty="0">
              <a:latin typeface="Arial" pitchFamily="34" charset="0"/>
              <a:cs typeface="Arial" pitchFamily="34" charset="0"/>
            </a:endParaRPr>
          </a:p>
          <a:p>
            <a:pPr lvl="1"/>
            <a:r>
              <a:rPr lang="en-GB" sz="2000" dirty="0">
                <a:latin typeface="Arial" pitchFamily="34" charset="0"/>
                <a:cs typeface="Arial" pitchFamily="34" charset="0"/>
              </a:rPr>
              <a:t>Early on educate and demonstrate relevance. Write down and practise. </a:t>
            </a:r>
            <a:r>
              <a:rPr lang="en-GB" sz="2000" dirty="0">
                <a:solidFill>
                  <a:schemeClr val="tx1"/>
                </a:solidFill>
                <a:latin typeface="Arial" pitchFamily="34" charset="0"/>
                <a:cs typeface="Arial" pitchFamily="34" charset="0"/>
              </a:rPr>
              <a:t>I still have my first ever 4N speak in my folio</a:t>
            </a:r>
            <a:r>
              <a:rPr lang="en-GB" sz="2000" dirty="0" smtClean="0">
                <a:solidFill>
                  <a:schemeClr val="tx1"/>
                </a:solidFill>
                <a:latin typeface="Arial" pitchFamily="34" charset="0"/>
                <a:cs typeface="Arial" pitchFamily="34" charset="0"/>
              </a:rPr>
              <a:t>!</a:t>
            </a:r>
          </a:p>
          <a:p>
            <a:pPr lvl="1"/>
            <a:endParaRPr lang="en-GB" sz="2000" dirty="0">
              <a:latin typeface="Arial" pitchFamily="34" charset="0"/>
              <a:cs typeface="Arial" pitchFamily="34" charset="0"/>
            </a:endParaRPr>
          </a:p>
          <a:p>
            <a:pPr lvl="1"/>
            <a:r>
              <a:rPr lang="en-GB" sz="2000" dirty="0">
                <a:latin typeface="Arial" pitchFamily="34" charset="0"/>
                <a:cs typeface="Arial" pitchFamily="34" charset="0"/>
              </a:rPr>
              <a:t>Focus on one feature each </a:t>
            </a:r>
            <a:r>
              <a:rPr lang="en-GB" sz="2000" dirty="0" smtClean="0">
                <a:latin typeface="Arial" pitchFamily="34" charset="0"/>
                <a:cs typeface="Arial" pitchFamily="34" charset="0"/>
              </a:rPr>
              <a:t>60s</a:t>
            </a:r>
            <a:r>
              <a:rPr lang="en-GB" sz="2000" dirty="0">
                <a:latin typeface="Arial" pitchFamily="34" charset="0"/>
                <a:cs typeface="Arial" pitchFamily="34" charset="0"/>
              </a:rPr>
              <a:t>. e.g. responsive, bespoke, easy to </a:t>
            </a:r>
            <a:r>
              <a:rPr lang="en-GB" sz="2000" dirty="0" smtClean="0">
                <a:latin typeface="Arial" pitchFamily="34" charset="0"/>
                <a:cs typeface="Arial" pitchFamily="34" charset="0"/>
              </a:rPr>
              <a:t>edit, </a:t>
            </a:r>
            <a:r>
              <a:rPr lang="en-GB" sz="2000" dirty="0">
                <a:latin typeface="Arial" pitchFamily="34" charset="0"/>
                <a:cs typeface="Arial" pitchFamily="34" charset="0"/>
              </a:rPr>
              <a:t>etc</a:t>
            </a:r>
            <a:r>
              <a:rPr lang="en-GB" sz="2000" dirty="0" smtClean="0">
                <a:latin typeface="Arial" pitchFamily="34" charset="0"/>
                <a:cs typeface="Arial" pitchFamily="34" charset="0"/>
              </a:rPr>
              <a:t>.</a:t>
            </a:r>
          </a:p>
          <a:p>
            <a:pPr lvl="1"/>
            <a:endParaRPr lang="en-GB" sz="2000" dirty="0">
              <a:latin typeface="Arial" pitchFamily="34" charset="0"/>
              <a:cs typeface="Arial" pitchFamily="34" charset="0"/>
            </a:endParaRPr>
          </a:p>
          <a:p>
            <a:pPr lvl="1"/>
            <a:r>
              <a:rPr lang="en-GB" sz="2000" dirty="0">
                <a:latin typeface="Arial" pitchFamily="34" charset="0"/>
                <a:cs typeface="Arial" pitchFamily="34" charset="0"/>
              </a:rPr>
              <a:t>Do not repeat the same 60s/40s week in, week out. People will get bored quickly. Try and build a portfolio and us it depending on the profile of visitors in the room</a:t>
            </a:r>
            <a:r>
              <a:rPr lang="en-GB" sz="2000" dirty="0" smtClean="0">
                <a:latin typeface="Arial" pitchFamily="34" charset="0"/>
                <a:cs typeface="Arial" pitchFamily="34" charset="0"/>
              </a:rPr>
              <a:t>.</a:t>
            </a:r>
          </a:p>
          <a:p>
            <a:pPr lvl="1"/>
            <a:endParaRPr lang="en-GB" sz="2000" dirty="0">
              <a:latin typeface="Arial" pitchFamily="34" charset="0"/>
              <a:cs typeface="Arial" pitchFamily="34" charset="0"/>
            </a:endParaRPr>
          </a:p>
          <a:p>
            <a:pPr lvl="1"/>
            <a:r>
              <a:rPr lang="en-GB" sz="2000" dirty="0">
                <a:latin typeface="Arial" pitchFamily="34" charset="0"/>
                <a:cs typeface="Arial" pitchFamily="34" charset="0"/>
              </a:rPr>
              <a:t>When you have some confidence have some fun!</a:t>
            </a:r>
          </a:p>
          <a:p>
            <a:pPr lvl="1"/>
            <a:r>
              <a:rPr lang="en-GB" sz="2000" dirty="0">
                <a:latin typeface="Arial" pitchFamily="34" charset="0"/>
                <a:cs typeface="Arial" pitchFamily="34" charset="0"/>
              </a:rPr>
              <a:t>	</a:t>
            </a:r>
            <a:r>
              <a:rPr lang="en-GB" sz="2000" dirty="0">
                <a:solidFill>
                  <a:schemeClr val="tx1"/>
                </a:solidFill>
                <a:latin typeface="Arial" pitchFamily="34" charset="0"/>
                <a:cs typeface="Arial" pitchFamily="34" charset="0"/>
              </a:rPr>
              <a:t>stethoscope web doctor at BNI</a:t>
            </a:r>
          </a:p>
        </p:txBody>
      </p:sp>
      <p:sp>
        <p:nvSpPr>
          <p:cNvPr id="9" name="Rectangle 8"/>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10" name="Rectangle 9"/>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smtClean="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60 secs (BNI) / 40 secs (4N)</a:t>
            </a:r>
          </a:p>
          <a:p>
            <a:pPr algn="ctr"/>
            <a:endParaRPr lang="en-GB" sz="4000" dirty="0">
              <a:latin typeface="Arial" pitchFamily="34" charset="0"/>
              <a:cs typeface="Arial" pitchFamily="34" charset="0"/>
            </a:endParaRPr>
          </a:p>
        </p:txBody>
      </p:sp>
    </p:spTree>
    <p:extLst>
      <p:ext uri="{BB962C8B-B14F-4D97-AF65-F5344CB8AC3E}">
        <p14:creationId xmlns:p14="http://schemas.microsoft.com/office/powerpoint/2010/main" val="31580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rgbClr val="FF6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000" dirty="0" smtClean="0">
              <a:latin typeface="Arial" pitchFamily="34" charset="0"/>
              <a:cs typeface="Arial" pitchFamily="34" charset="0"/>
            </a:endParaRPr>
          </a:p>
          <a:p>
            <a:pPr algn="ctr"/>
            <a:endParaRPr lang="en-GB" sz="2000" dirty="0">
              <a:solidFill>
                <a:schemeClr val="tx1"/>
              </a:solidFill>
              <a:latin typeface="Arial" pitchFamily="34" charset="0"/>
              <a:cs typeface="Arial" pitchFamily="34" charset="0"/>
            </a:endParaRPr>
          </a:p>
          <a:p>
            <a:pPr algn="ctr"/>
            <a:r>
              <a:rPr lang="en-GB" sz="4000" b="1" dirty="0" smtClean="0">
                <a:solidFill>
                  <a:schemeClr val="bg1"/>
                </a:solidFill>
                <a:latin typeface="+mj-lt"/>
                <a:cs typeface="Arial" pitchFamily="34" charset="0"/>
              </a:rPr>
              <a:t>Networking Hints</a:t>
            </a:r>
          </a:p>
          <a:p>
            <a:pPr algn="ctr"/>
            <a:endParaRPr lang="en-GB" sz="4000" dirty="0">
              <a:latin typeface="Arial" pitchFamily="34" charset="0"/>
              <a:cs typeface="Arial" pitchFamily="34" charset="0"/>
            </a:endParaRPr>
          </a:p>
        </p:txBody>
      </p:sp>
      <p:sp>
        <p:nvSpPr>
          <p:cNvPr id="10" name="Rectangle 9"/>
          <p:cNvSpPr/>
          <p:nvPr/>
        </p:nvSpPr>
        <p:spPr>
          <a:xfrm flipV="1">
            <a:off x="-20046" y="6669360"/>
            <a:ext cx="9164045" cy="206400"/>
          </a:xfrm>
          <a:prstGeom prst="rect">
            <a:avLst/>
          </a:pr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itchFamily="34" charset="0"/>
            </a:endParaRPr>
          </a:p>
        </p:txBody>
      </p:sp>
      <p:sp>
        <p:nvSpPr>
          <p:cNvPr id="8" name="Content Placeholder 2"/>
          <p:cNvSpPr>
            <a:spLocks noGrp="1"/>
          </p:cNvSpPr>
          <p:nvPr>
            <p:ph idx="1"/>
          </p:nvPr>
        </p:nvSpPr>
        <p:spPr>
          <a:xfrm>
            <a:off x="179512" y="1484784"/>
            <a:ext cx="8640960" cy="4608512"/>
          </a:xfrm>
        </p:spPr>
        <p:txBody>
          <a:bodyPr>
            <a:noAutofit/>
          </a:bodyPr>
          <a:lstStyle/>
          <a:p>
            <a:pPr>
              <a:buFont typeface="Arial" panose="020B0604020202020204" pitchFamily="34" charset="0"/>
              <a:buChar char="•"/>
            </a:pPr>
            <a:r>
              <a:rPr lang="en-GB" sz="2000" dirty="0">
                <a:latin typeface="Arial" panose="020B0604020202020204" pitchFamily="34" charset="0"/>
                <a:cs typeface="Arial" panose="020B0604020202020204" pitchFamily="34" charset="0"/>
              </a:rPr>
              <a:t>Don’t Worry ! Everyone is </a:t>
            </a:r>
            <a:r>
              <a:rPr lang="en-GB" sz="2000" dirty="0" smtClean="0">
                <a:latin typeface="Arial" panose="020B0604020202020204" pitchFamily="34" charset="0"/>
                <a:cs typeface="Arial" panose="020B0604020202020204" pitchFamily="34" charset="0"/>
              </a:rPr>
              <a:t>supportive</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Practise your elevator speech - (example overleaf</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Identify quickly people you can work with to generate referrals</a:t>
            </a:r>
          </a:p>
          <a:p>
            <a:pPr marL="1085850" lvl="2">
              <a:buFont typeface="Arial" panose="020B0604020202020204" pitchFamily="34" charset="0"/>
              <a:buChar char="•"/>
            </a:pPr>
            <a:r>
              <a:rPr lang="en-GB" sz="2000" i="1" dirty="0">
                <a:latin typeface="Arial" panose="020B0604020202020204" pitchFamily="34" charset="0"/>
                <a:cs typeface="Arial" panose="020B0604020202020204" pitchFamily="34" charset="0"/>
              </a:rPr>
              <a:t>Graphic designers, copywriters, SEO, </a:t>
            </a:r>
            <a:r>
              <a:rPr lang="en-GB" sz="2000" i="1" dirty="0" smtClean="0">
                <a:latin typeface="Arial" panose="020B0604020202020204" pitchFamily="34" charset="0"/>
                <a:cs typeface="Arial" panose="020B0604020202020204" pitchFamily="34" charset="0"/>
              </a:rPr>
              <a:t>etc.</a:t>
            </a:r>
            <a:endParaRPr lang="en-GB" sz="2000" i="1" dirty="0">
              <a:latin typeface="Arial" panose="020B0604020202020204" pitchFamily="34" charset="0"/>
              <a:cs typeface="Arial" panose="020B0604020202020204" pitchFamily="34" charset="0"/>
            </a:endParaRPr>
          </a:p>
          <a:p>
            <a:pPr marL="285750">
              <a:buFont typeface="Arial" panose="020B0604020202020204" pitchFamily="34" charset="0"/>
              <a:buChar char="•"/>
            </a:pPr>
            <a:r>
              <a:rPr lang="en-GB" sz="2000" dirty="0">
                <a:latin typeface="Arial" panose="020B0604020202020204" pitchFamily="34" charset="0"/>
                <a:cs typeface="Arial" panose="020B0604020202020204" pitchFamily="34" charset="0"/>
              </a:rPr>
              <a:t>Don’t sell into the room – this is a big no-no</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Be patient – the referral curve can take a long time to get lift off. People will not refer or use your services until they have confidence and trust you. Just because you are a web designer they have plenty to </a:t>
            </a:r>
            <a:r>
              <a:rPr lang="en-GB" sz="2000" dirty="0" smtClean="0">
                <a:latin typeface="Arial" panose="020B0604020202020204" pitchFamily="34" charset="0"/>
                <a:cs typeface="Arial" panose="020B0604020202020204" pitchFamily="34" charset="0"/>
              </a:rPr>
              <a:t>chose!</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Try </a:t>
            </a:r>
            <a:r>
              <a:rPr lang="en-GB" sz="2000" dirty="0">
                <a:latin typeface="Arial" panose="020B0604020202020204" pitchFamily="34" charset="0"/>
                <a:cs typeface="Arial" panose="020B0604020202020204" pitchFamily="34" charset="0"/>
              </a:rPr>
              <a:t>to avoid talking about being a franchise. Build a brand and say backed up by head office and design and development </a:t>
            </a:r>
            <a:r>
              <a:rPr lang="en-GB" sz="2000" dirty="0" smtClean="0">
                <a:latin typeface="Arial" panose="020B0604020202020204" pitchFamily="34" charset="0"/>
                <a:cs typeface="Arial" panose="020B0604020202020204" pitchFamily="34" charset="0"/>
              </a:rPr>
              <a:t>team</a:t>
            </a:r>
          </a:p>
          <a:p>
            <a:r>
              <a:rPr lang="en-GB" sz="2000" dirty="0" smtClean="0">
                <a:latin typeface="Arial" panose="020B0604020202020204" pitchFamily="34" charset="0"/>
                <a:cs typeface="Arial" panose="020B0604020202020204" pitchFamily="34" charset="0"/>
              </a:rPr>
              <a:t>Target </a:t>
            </a:r>
            <a:r>
              <a:rPr lang="en-GB" sz="2000" dirty="0">
                <a:latin typeface="Arial" panose="020B0604020202020204" pitchFamily="34" charset="0"/>
                <a:cs typeface="Arial" panose="020B0604020202020204" pitchFamily="34" charset="0"/>
              </a:rPr>
              <a:t>your 1:1’s in 4N. Early days everyone will want to talk to you being the new guy!</a:t>
            </a:r>
          </a:p>
          <a:p>
            <a:pPr marL="285750">
              <a:buFont typeface="Arial" panose="020B0604020202020204" pitchFamily="34" charset="0"/>
              <a:buChar char="•"/>
            </a:pPr>
            <a:r>
              <a:rPr lang="en-GB" sz="2000" dirty="0">
                <a:latin typeface="Arial" panose="020B0604020202020204" pitchFamily="34" charset="0"/>
                <a:cs typeface="Arial" panose="020B0604020202020204" pitchFamily="34" charset="0"/>
              </a:rPr>
              <a:t>Always </a:t>
            </a:r>
            <a:r>
              <a:rPr lang="en-GB" sz="2000" dirty="0" smtClean="0">
                <a:latin typeface="Arial" panose="020B0604020202020204" pitchFamily="34" charset="0"/>
                <a:cs typeface="Arial" panose="020B0604020202020204" pitchFamily="34" charset="0"/>
              </a:rPr>
              <a:t>follow </a:t>
            </a:r>
            <a:r>
              <a:rPr lang="en-GB" sz="2000" dirty="0">
                <a:latin typeface="Arial" panose="020B0604020202020204" pitchFamily="34" charset="0"/>
                <a:cs typeface="Arial" panose="020B0604020202020204" pitchFamily="34" charset="0"/>
              </a:rPr>
              <a:t>up and do what you say you are going to do</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oton.ne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2048</Words>
  <Application>Microsoft Office PowerPoint</Application>
  <PresentationFormat>On-screen Show (4:3)</PresentationFormat>
  <Paragraphs>340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 Unicode MS</vt:lpstr>
      <vt:lpstr>Arial</vt:lpstr>
      <vt:lpstr>Calibri</vt:lpstr>
      <vt:lpstr>Open Sans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Spoton.net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spoton.net</dc:creator>
  <cp:lastModifiedBy>DEMO</cp:lastModifiedBy>
  <cp:revision>666</cp:revision>
  <dcterms:created xsi:type="dcterms:W3CDTF">2011-10-26T10:34:49Z</dcterms:created>
  <dcterms:modified xsi:type="dcterms:W3CDTF">2016-10-11T10:35:17Z</dcterms:modified>
</cp:coreProperties>
</file>